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289" r:id="rId2"/>
    <p:sldId id="336" r:id="rId3"/>
    <p:sldId id="339" r:id="rId4"/>
    <p:sldId id="340" r:id="rId5"/>
    <p:sldId id="341" r:id="rId6"/>
    <p:sldId id="342" r:id="rId7"/>
    <p:sldId id="348" r:id="rId8"/>
    <p:sldId id="332" r:id="rId9"/>
    <p:sldId id="345" r:id="rId10"/>
    <p:sldId id="349" r:id="rId11"/>
    <p:sldId id="346" r:id="rId12"/>
    <p:sldId id="330" r:id="rId13"/>
  </p:sldIdLst>
  <p:sldSz cx="9906000" cy="6858000" type="A4"/>
  <p:notesSz cx="6788150" cy="99234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1E1"/>
    <a:srgbClr val="99FF66"/>
    <a:srgbClr val="FFFFCC"/>
    <a:srgbClr val="FFCCFF"/>
    <a:srgbClr val="FFFF99"/>
    <a:srgbClr val="FF9966"/>
    <a:srgbClr val="3399FF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76" autoAdjust="0"/>
    <p:restoredTop sz="94647" autoAdjust="0"/>
  </p:normalViewPr>
  <p:slideViewPr>
    <p:cSldViewPr>
      <p:cViewPr varScale="1">
        <p:scale>
          <a:sx n="73" d="100"/>
          <a:sy n="73" d="100"/>
        </p:scale>
        <p:origin x="-96" y="-75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376D1-1C26-49F0-8904-76F988743F47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33EE19-DCB9-4B8F-835E-C9B3358808CB}">
      <dgm:prSet phldrT="[Текст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M</a:t>
          </a:r>
          <a:r>
            <a:rPr lang="ru-RU" dirty="0" smtClean="0"/>
            <a:t>С</a:t>
          </a:r>
          <a:r>
            <a:rPr lang="en-US" dirty="0" smtClean="0"/>
            <a:t>-21</a:t>
          </a:r>
          <a:endParaRPr lang="ru-RU" dirty="0"/>
        </a:p>
      </dgm:t>
    </dgm:pt>
    <dgm:pt modelId="{2785E30F-3D89-40C2-9764-41E7B70FFD19}" type="parTrans" cxnId="{70CEC856-EA5D-420C-BDFC-1C8E5235DCD2}">
      <dgm:prSet/>
      <dgm:spPr/>
      <dgm:t>
        <a:bodyPr/>
        <a:lstStyle/>
        <a:p>
          <a:endParaRPr lang="ru-RU"/>
        </a:p>
      </dgm:t>
    </dgm:pt>
    <dgm:pt modelId="{14147DB9-35D5-4025-94CD-C51D20902BFD}" type="sibTrans" cxnId="{70CEC856-EA5D-420C-BDFC-1C8E5235DCD2}">
      <dgm:prSet/>
      <dgm:spPr/>
      <dgm:t>
        <a:bodyPr/>
        <a:lstStyle/>
        <a:p>
          <a:endParaRPr lang="ru-RU"/>
        </a:p>
      </dgm:t>
    </dgm:pt>
    <dgm:pt modelId="{F46464A5-670E-41D7-AAC7-17D149E50DCD}" type="pres">
      <dgm:prSet presAssocID="{8D9376D1-1C26-49F0-8904-76F988743F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7DA257-C9E9-4879-BA54-7C66FC5FD250}" type="pres">
      <dgm:prSet presAssocID="{6133EE19-DCB9-4B8F-835E-C9B3358808CB}" presName="parentText" presStyleLbl="node1" presStyleIdx="0" presStyleCnt="1" custLinFactNeighborY="-36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CEC856-EA5D-420C-BDFC-1C8E5235DCD2}" srcId="{8D9376D1-1C26-49F0-8904-76F988743F47}" destId="{6133EE19-DCB9-4B8F-835E-C9B3358808CB}" srcOrd="0" destOrd="0" parTransId="{2785E30F-3D89-40C2-9764-41E7B70FFD19}" sibTransId="{14147DB9-35D5-4025-94CD-C51D20902BFD}"/>
    <dgm:cxn modelId="{A936984E-99C7-4B6A-A674-F3BF065E7D0D}" type="presOf" srcId="{8D9376D1-1C26-49F0-8904-76F988743F47}" destId="{F46464A5-670E-41D7-AAC7-17D149E50DCD}" srcOrd="0" destOrd="0" presId="urn:microsoft.com/office/officeart/2005/8/layout/vList2"/>
    <dgm:cxn modelId="{7094F08F-C719-4502-839C-399B8E9E99B1}" type="presOf" srcId="{6133EE19-DCB9-4B8F-835E-C9B3358808CB}" destId="{267DA257-C9E9-4879-BA54-7C66FC5FD250}" srcOrd="0" destOrd="0" presId="urn:microsoft.com/office/officeart/2005/8/layout/vList2"/>
    <dgm:cxn modelId="{36A68DF7-1D5F-4CB5-A9AB-D7AC91B7A328}" type="presParOf" srcId="{F46464A5-670E-41D7-AAC7-17D149E50DCD}" destId="{267DA257-C9E9-4879-BA54-7C66FC5FD2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E7A3A9-04E5-4B24-BECF-649A6A85A4B6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9EC124-DDA1-463E-9F31-B837BE1B293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en-US" sz="2800" dirty="0" smtClean="0"/>
            <a:t>MC-21</a:t>
          </a:r>
        </a:p>
        <a:p>
          <a:r>
            <a:rPr lang="ru-RU" sz="1500" dirty="0" smtClean="0"/>
            <a:t>Формирование документации с использованием оборудования </a:t>
          </a:r>
          <a:r>
            <a:rPr lang="en-US" sz="1500" dirty="0" smtClean="0"/>
            <a:t>RFID</a:t>
          </a:r>
          <a:endParaRPr lang="ru-RU" sz="2800" dirty="0"/>
        </a:p>
      </dgm:t>
    </dgm:pt>
    <dgm:pt modelId="{40E4958F-03E0-49E8-9380-ABF63AFE213C}" type="parTrans" cxnId="{CC55BD75-E825-494E-A32D-4B3C90B3DC45}">
      <dgm:prSet/>
      <dgm:spPr/>
      <dgm:t>
        <a:bodyPr/>
        <a:lstStyle/>
        <a:p>
          <a:endParaRPr lang="ru-RU"/>
        </a:p>
      </dgm:t>
    </dgm:pt>
    <dgm:pt modelId="{6CC0C5DD-3755-4737-9D2B-001493D4C7D3}" type="sibTrans" cxnId="{CC55BD75-E825-494E-A32D-4B3C90B3DC45}">
      <dgm:prSet/>
      <dgm:spPr/>
      <dgm:t>
        <a:bodyPr/>
        <a:lstStyle/>
        <a:p>
          <a:endParaRPr lang="ru-RU"/>
        </a:p>
      </dgm:t>
    </dgm:pt>
    <dgm:pt modelId="{BFFF74FF-E742-4A32-8265-FFA41C1CA29C}" type="pres">
      <dgm:prSet presAssocID="{4AE7A3A9-04E5-4B24-BECF-649A6A85A4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B1AAE4-0A9E-4AD3-831A-2E9BA529CC7C}" type="pres">
      <dgm:prSet presAssocID="{BA9EC124-DDA1-463E-9F31-B837BE1B2931}" presName="comp" presStyleCnt="0"/>
      <dgm:spPr/>
    </dgm:pt>
    <dgm:pt modelId="{B66EA370-84AB-4AF0-83AD-C40991DFB26A}" type="pres">
      <dgm:prSet presAssocID="{BA9EC124-DDA1-463E-9F31-B837BE1B2931}" presName="box" presStyleLbl="node1" presStyleIdx="0" presStyleCnt="1" custLinFactNeighborX="-16656" custLinFactNeighborY="307"/>
      <dgm:spPr/>
      <dgm:t>
        <a:bodyPr/>
        <a:lstStyle/>
        <a:p>
          <a:endParaRPr lang="ru-RU"/>
        </a:p>
      </dgm:t>
    </dgm:pt>
    <dgm:pt modelId="{F2A45E39-3B81-4FE2-9BA3-BFB4F451970F}" type="pres">
      <dgm:prSet presAssocID="{BA9EC124-DDA1-463E-9F31-B837BE1B2931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/>
      </dgm:spPr>
      <dgm:t>
        <a:bodyPr/>
        <a:lstStyle/>
        <a:p>
          <a:endParaRPr lang="ru-RU"/>
        </a:p>
      </dgm:t>
    </dgm:pt>
    <dgm:pt modelId="{D7CE4746-5C10-49C8-9A78-0096CC131815}" type="pres">
      <dgm:prSet presAssocID="{BA9EC124-DDA1-463E-9F31-B837BE1B293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5BD75-E825-494E-A32D-4B3C90B3DC45}" srcId="{4AE7A3A9-04E5-4B24-BECF-649A6A85A4B6}" destId="{BA9EC124-DDA1-463E-9F31-B837BE1B2931}" srcOrd="0" destOrd="0" parTransId="{40E4958F-03E0-49E8-9380-ABF63AFE213C}" sibTransId="{6CC0C5DD-3755-4737-9D2B-001493D4C7D3}"/>
    <dgm:cxn modelId="{C547220B-84FD-45C9-AB93-2A8272B85F31}" type="presOf" srcId="{4AE7A3A9-04E5-4B24-BECF-649A6A85A4B6}" destId="{BFFF74FF-E742-4A32-8265-FFA41C1CA29C}" srcOrd="0" destOrd="0" presId="urn:microsoft.com/office/officeart/2005/8/layout/vList4#1"/>
    <dgm:cxn modelId="{F237CF54-1490-4B90-9E6B-12C7DD456D03}" type="presOf" srcId="{BA9EC124-DDA1-463E-9F31-B837BE1B2931}" destId="{B66EA370-84AB-4AF0-83AD-C40991DFB26A}" srcOrd="0" destOrd="0" presId="urn:microsoft.com/office/officeart/2005/8/layout/vList4#1"/>
    <dgm:cxn modelId="{B080B4B0-7373-448B-A05A-99521DC98EE4}" type="presOf" srcId="{BA9EC124-DDA1-463E-9F31-B837BE1B2931}" destId="{D7CE4746-5C10-49C8-9A78-0096CC131815}" srcOrd="1" destOrd="0" presId="urn:microsoft.com/office/officeart/2005/8/layout/vList4#1"/>
    <dgm:cxn modelId="{C1A4688E-DB98-49EA-881F-88EDF3F64066}" type="presParOf" srcId="{BFFF74FF-E742-4A32-8265-FFA41C1CA29C}" destId="{C7B1AAE4-0A9E-4AD3-831A-2E9BA529CC7C}" srcOrd="0" destOrd="0" presId="urn:microsoft.com/office/officeart/2005/8/layout/vList4#1"/>
    <dgm:cxn modelId="{57C456B2-B870-4563-AE2A-54D97E0399C9}" type="presParOf" srcId="{C7B1AAE4-0A9E-4AD3-831A-2E9BA529CC7C}" destId="{B66EA370-84AB-4AF0-83AD-C40991DFB26A}" srcOrd="0" destOrd="0" presId="urn:microsoft.com/office/officeart/2005/8/layout/vList4#1"/>
    <dgm:cxn modelId="{4F5CF4C6-8424-4918-AB14-F0EA21C564EF}" type="presParOf" srcId="{C7B1AAE4-0A9E-4AD3-831A-2E9BA529CC7C}" destId="{F2A45E39-3B81-4FE2-9BA3-BFB4F451970F}" srcOrd="1" destOrd="0" presId="urn:microsoft.com/office/officeart/2005/8/layout/vList4#1"/>
    <dgm:cxn modelId="{0F2EE732-0EC9-4923-8B19-FE5A83A5964B}" type="presParOf" srcId="{C7B1AAE4-0A9E-4AD3-831A-2E9BA529CC7C}" destId="{D7CE4746-5C10-49C8-9A78-0096CC13181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DA257-C9E9-4879-BA54-7C66FC5FD250}">
      <dsp:nvSpPr>
        <dsp:cNvPr id="0" name=""/>
        <dsp:cNvSpPr/>
      </dsp:nvSpPr>
      <dsp:spPr>
        <a:xfrm>
          <a:off x="0" y="0"/>
          <a:ext cx="6249144" cy="748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</a:t>
          </a:r>
          <a:r>
            <a:rPr lang="ru-RU" sz="3200" kern="1200" dirty="0" smtClean="0"/>
            <a:t>С</a:t>
          </a:r>
          <a:r>
            <a:rPr lang="en-US" sz="3200" kern="1200" dirty="0" smtClean="0"/>
            <a:t>-21</a:t>
          </a:r>
          <a:endParaRPr lang="ru-RU" sz="3200" kern="1200" dirty="0"/>
        </a:p>
      </dsp:txBody>
      <dsp:txXfrm>
        <a:off x="36553" y="36553"/>
        <a:ext cx="6176038" cy="675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EA370-84AB-4AF0-83AD-C40991DFB26A}">
      <dsp:nvSpPr>
        <dsp:cNvPr id="0" name=""/>
        <dsp:cNvSpPr/>
      </dsp:nvSpPr>
      <dsp:spPr>
        <a:xfrm>
          <a:off x="0" y="878"/>
          <a:ext cx="8712968" cy="898672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MC-21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Формирование документации с использованием оборудования </a:t>
          </a:r>
          <a:r>
            <a:rPr lang="en-US" sz="1500" kern="1200" dirty="0" smtClean="0"/>
            <a:t>RFID</a:t>
          </a:r>
          <a:endParaRPr lang="ru-RU" sz="2800" kern="1200" dirty="0"/>
        </a:p>
      </dsp:txBody>
      <dsp:txXfrm>
        <a:off x="1832460" y="878"/>
        <a:ext cx="6880507" cy="898672"/>
      </dsp:txXfrm>
    </dsp:sp>
    <dsp:sp modelId="{F2A45E39-3B81-4FE2-9BA3-BFB4F451970F}">
      <dsp:nvSpPr>
        <dsp:cNvPr id="0" name=""/>
        <dsp:cNvSpPr/>
      </dsp:nvSpPr>
      <dsp:spPr>
        <a:xfrm>
          <a:off x="89867" y="89867"/>
          <a:ext cx="1742593" cy="718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92494D0-8882-4A8D-AD45-5A53022127D3}" type="datetimeFigureOut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4538"/>
            <a:ext cx="53721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3288"/>
            <a:ext cx="54292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5718DC5-703D-4170-A460-0B13A354C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7767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2FCBA-07BE-49F8-AB7E-4C4027FDA528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49915-6A6B-4492-A1D6-6FF51EF26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2827-01F4-4E61-BA54-19BC678FFCE6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44AF-5C7C-4251-843F-F74731E3D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D5BC-5C9C-4DAE-A92E-9DCC59D49E06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061C-3924-430A-9A35-FF8C82386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91E2-DA9F-4EBC-A329-8EB3183506A5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139B5-A7C2-4AB0-9D69-E7744FBD7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8886F-E68D-4428-887B-CC16BB3E74B3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D513A-D9D8-4811-9190-6AA9E35F1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33701-3E1A-4516-9CA0-58146D0AC78E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E2E22-E050-47F5-8375-23428AAA9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EB1CD-9106-422C-A861-71404037AD79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1FB57-1952-4A25-8B6B-FD9FBC11A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92608-D048-44E2-81B8-9674DF556667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7C9B-19A9-47FD-B880-C31D01C95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7CCA-2724-4EF5-9C38-B4F58D49B193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B0C85-F7D9-4968-AD91-2CD04CFB3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224CA-C0FD-4E05-B304-3E9F78B8D0C3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E6E7-6864-44CE-A40C-AC5A400B4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1D35-3329-43F5-910D-A8A11606DBA9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F0FC-81F4-45C7-984B-0E8D7ED69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AFBB66B-7785-483E-B95E-100DB76ED6C0}" type="datetime1">
              <a:rPr lang="ru-RU"/>
              <a:pPr>
                <a:defRPr/>
              </a:pPr>
              <a:t>27.08.2013</a:t>
            </a:fld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1E3E07-AD60-4640-8263-276FC6848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0"/>
            <a:ext cx="9906000" cy="5492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50000">
                <a:srgbClr val="CCECFF"/>
              </a:gs>
              <a:gs pos="100000">
                <a:srgbClr val="339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2" name="WordArt 8"/>
          <p:cNvSpPr>
            <a:spLocks noChangeArrowheads="1" noChangeShapeType="1" noTextEdit="1"/>
          </p:cNvSpPr>
          <p:nvPr userDrawn="1"/>
        </p:nvSpPr>
        <p:spPr bwMode="auto">
          <a:xfrm>
            <a:off x="39688" y="52388"/>
            <a:ext cx="1560512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МС-21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63382" y="1571612"/>
            <a:ext cx="9642510" cy="45005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hyperlink" Target="http://www.kidde.com/utcfs/Templates/Pages/Template-46/0,8060,pageId=794&amp;siteId=384,00.html" TargetMode="Externa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diagramLayout" Target="../diagrams/layout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diagramData" Target="../diagrams/data2.xml"/><Relationship Id="rId5" Type="http://schemas.openxmlformats.org/officeDocument/2006/relationships/image" Target="../media/image22.jpeg"/><Relationship Id="rId15" Type="http://schemas.microsoft.com/office/2007/relationships/diagramDrawing" Target="../diagrams/drawing2.xml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MC-21_NX4_new2_work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E3BBAB-3103-4060-950D-D18DB56673FA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66786" y="428604"/>
            <a:ext cx="7929562" cy="1428738"/>
          </a:xfrm>
          <a:noFill/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FFFF99"/>
                </a:solidFill>
              </a:rPr>
              <a:t>Применение средств радиочастотной идентификации в проекте МС-21</a:t>
            </a:r>
          </a:p>
        </p:txBody>
      </p:sp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3738557" y="5000636"/>
            <a:ext cx="266053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chemeClr val="accent2"/>
                </a:solidFill>
              </a:rPr>
              <a:t>Корпорация «ИРКУТ»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90" y="571500"/>
            <a:ext cx="95726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39252" y="6381750"/>
            <a:ext cx="525463" cy="476250"/>
          </a:xfrm>
          <a:noFill/>
        </p:spPr>
        <p:txBody>
          <a:bodyPr/>
          <a:lstStyle/>
          <a:p>
            <a:fld id="{BA903228-5169-4AAC-B263-5F2096E457B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38126" y="642942"/>
            <a:ext cx="94297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123" name="Picture 3" descr="C:\Users\Mikhail.Karelin\Desktop\TUIf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96" y="1196753"/>
            <a:ext cx="3052031" cy="7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26703" y="11824"/>
            <a:ext cx="8712968" cy="680872"/>
            <a:chOff x="0" y="878"/>
            <a:chExt cx="8712968" cy="8986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878"/>
              <a:ext cx="8712968" cy="898672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1488" y="878"/>
              <a:ext cx="8701480" cy="8986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800" dirty="0" smtClean="0"/>
                <a:t>MC-21</a:t>
              </a:r>
              <a:r>
                <a:rPr lang="en-US" dirty="0" smtClean="0"/>
                <a:t>     </a:t>
              </a:r>
              <a:r>
                <a:rPr lang="ru-RU" kern="1200" dirty="0" smtClean="0"/>
                <a:t>Общая функциональная схема процесса </a:t>
              </a:r>
              <a:r>
                <a:rPr lang="ru-RU" kern="1200" dirty="0" err="1" smtClean="0"/>
                <a:t>ТОиР</a:t>
              </a:r>
              <a:r>
                <a:rPr lang="ru-RU" kern="1200" dirty="0" smtClean="0"/>
                <a:t> с использованием</a:t>
              </a:r>
              <a:endParaRPr lang="en-US" kern="1200" dirty="0" smtClean="0"/>
            </a:p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kern="1200" dirty="0" smtClean="0"/>
                <a:t> </a:t>
              </a:r>
              <a:r>
                <a:rPr lang="en-US" kern="1200" dirty="0" smtClean="0"/>
                <a:t>                           </a:t>
              </a:r>
              <a:r>
                <a:rPr lang="ru-RU" kern="1200" dirty="0" smtClean="0"/>
                <a:t>типового комплекса автоматической идентификации.</a:t>
              </a:r>
              <a:endParaRPr lang="ru-RU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B0C85-F7D9-4968-AD91-2CD04CFB342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3" name="Рисунок 2" descr="МСОМП_контрафакт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24" y="1785926"/>
            <a:ext cx="735811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200472" y="116632"/>
            <a:ext cx="6249144" cy="748800"/>
            <a:chOff x="0" y="0"/>
            <a:chExt cx="6249144" cy="7488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6249144" cy="748800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</a:t>
              </a:r>
              <a:r>
                <a:rPr lang="ru-RU" sz="3200" kern="1200" dirty="0" smtClean="0"/>
                <a:t>С</a:t>
              </a:r>
              <a:r>
                <a:rPr lang="en-US" sz="3200" kern="1200" dirty="0" smtClean="0"/>
                <a:t>-21</a:t>
              </a:r>
              <a:endParaRPr lang="ru-RU" sz="3200" kern="12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23844" y="928670"/>
            <a:ext cx="8858312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Мониторинг Состояний Объектов Материальных Потоков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обеспечения безопасности цепочек поставок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(защита от </a:t>
            </a:r>
            <a:r>
              <a:rPr lang="ru-RU" dirty="0" err="1" smtClean="0">
                <a:solidFill>
                  <a:schemeClr val="tx1"/>
                </a:solidFill>
              </a:rPr>
              <a:t>контрафакта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24938" y="6143625"/>
            <a:ext cx="485775" cy="476250"/>
          </a:xfrm>
          <a:noFill/>
        </p:spPr>
        <p:txBody>
          <a:bodyPr/>
          <a:lstStyle/>
          <a:p>
            <a:fld id="{E46354E3-0745-4E09-AF2A-31B129A1C4F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86530" y="4725144"/>
            <a:ext cx="67508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ru-RU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  <a:r>
              <a:rPr lang="ru-RU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ru-RU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834281" y="5072063"/>
            <a:ext cx="6215063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856656" y="1571625"/>
            <a:ext cx="6215062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200472" y="116632"/>
            <a:ext cx="6249144" cy="748800"/>
            <a:chOff x="0" y="0"/>
            <a:chExt cx="6249144" cy="7488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0"/>
              <a:ext cx="6249144" cy="748800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</a:t>
              </a:r>
              <a:r>
                <a:rPr lang="ru-RU" sz="3200" kern="1200" dirty="0" smtClean="0"/>
                <a:t>С</a:t>
              </a:r>
              <a:r>
                <a:rPr lang="en-US" sz="3200" kern="1200" dirty="0" smtClean="0"/>
                <a:t>-21</a:t>
              </a:r>
              <a:endParaRPr lang="ru-RU" sz="3200" kern="1200" dirty="0"/>
            </a:p>
          </p:txBody>
        </p:sp>
      </p:grpSp>
      <p:pic>
        <p:nvPicPr>
          <p:cNvPr id="6146" name="Picture 2" descr="C:\Users\Mikhail.Karelin\Desktop\TUIfly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720" y="1700808"/>
            <a:ext cx="492206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532" y="3643318"/>
            <a:ext cx="9358378" cy="2643202"/>
          </a:xfrm>
        </p:spPr>
        <p:txBody>
          <a:bodyPr/>
          <a:lstStyle/>
          <a:p>
            <a:r>
              <a:rPr lang="ru-RU" sz="1600" dirty="0" smtClean="0"/>
              <a:t>ФГУП </a:t>
            </a:r>
            <a:r>
              <a:rPr lang="ru-RU" sz="1600" dirty="0" err="1" smtClean="0"/>
              <a:t>ГосНИИАС</a:t>
            </a:r>
            <a:r>
              <a:rPr lang="ru-RU" sz="1600" dirty="0" smtClean="0"/>
              <a:t> является Центром компетенций в РФ</a:t>
            </a:r>
            <a:r>
              <a:rPr lang="en-US" sz="1600" dirty="0" smtClean="0"/>
              <a:t> </a:t>
            </a:r>
            <a:r>
              <a:rPr lang="ru-RU" sz="1600" dirty="0" smtClean="0"/>
              <a:t>в области технологий </a:t>
            </a:r>
            <a:r>
              <a:rPr lang="en-US" sz="1600" dirty="0" smtClean="0"/>
              <a:t>RFID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r>
              <a:rPr lang="ru-RU" sz="1600" dirty="0" smtClean="0"/>
              <a:t>Контрольный Рубеж 3 </a:t>
            </a:r>
            <a:r>
              <a:rPr lang="en-US" sz="1600" dirty="0" smtClean="0"/>
              <a:t>(G3) – </a:t>
            </a:r>
            <a:r>
              <a:rPr lang="ru-RU" sz="1600" dirty="0" smtClean="0"/>
              <a:t>начало работ по внедрению технологий </a:t>
            </a:r>
            <a:r>
              <a:rPr lang="en-US" sz="1600" dirty="0" smtClean="0"/>
              <a:t>RFID </a:t>
            </a:r>
            <a:r>
              <a:rPr lang="ru-RU" sz="1600" dirty="0" smtClean="0"/>
              <a:t>в Проекте МС21.</a:t>
            </a:r>
          </a:p>
          <a:p>
            <a:r>
              <a:rPr lang="ru-RU" sz="1600" dirty="0" smtClean="0"/>
              <a:t>Обеспечение конкурентоспособности МС-21, а также внедрение инновационных решений в отечественной авиации, являются целью работ по внедрению технологий RFID в производство и эксплуатацию МС-21.</a:t>
            </a:r>
          </a:p>
          <a:p>
            <a:r>
              <a:rPr lang="ru-RU" sz="1600" dirty="0" smtClean="0"/>
              <a:t>Экономический эффект от внедрения технологий </a:t>
            </a:r>
            <a:r>
              <a:rPr lang="en-US" sz="1600" dirty="0" smtClean="0"/>
              <a:t>RFID </a:t>
            </a:r>
            <a:r>
              <a:rPr lang="ru-RU" sz="1600" dirty="0" smtClean="0"/>
              <a:t>на одно ВС</a:t>
            </a:r>
            <a:r>
              <a:rPr lang="en-US" sz="1600" dirty="0" smtClean="0"/>
              <a:t> </a:t>
            </a:r>
            <a:r>
              <a:rPr lang="ru-RU" sz="1600" dirty="0" smtClean="0"/>
              <a:t>(при ориентировочной стоимости комплекта оборудования 65.000 </a:t>
            </a:r>
            <a:r>
              <a:rPr lang="en-US" sz="1600" dirty="0" smtClean="0"/>
              <a:t>$</a:t>
            </a:r>
            <a:r>
              <a:rPr lang="ru-RU" sz="1600" dirty="0" smtClean="0"/>
              <a:t>)</a:t>
            </a:r>
            <a:r>
              <a:rPr lang="en-US" sz="1600" dirty="0" smtClean="0"/>
              <a:t>:</a:t>
            </a:r>
            <a:endParaRPr lang="ru-RU" sz="1600" dirty="0" smtClean="0"/>
          </a:p>
          <a:p>
            <a:pPr marL="720000">
              <a:buFont typeface="Wingdings" pitchFamily="2" charset="2"/>
              <a:buChar char="ü"/>
            </a:pPr>
            <a:r>
              <a:rPr lang="ru-RU" sz="1600" dirty="0" smtClean="0"/>
              <a:t>В эксплуатации не менее 100.000 </a:t>
            </a:r>
            <a:r>
              <a:rPr lang="en-US" sz="1600" dirty="0" smtClean="0"/>
              <a:t>$;</a:t>
            </a:r>
          </a:p>
          <a:p>
            <a:pPr marL="720000">
              <a:buFont typeface="Wingdings" pitchFamily="2" charset="2"/>
              <a:buChar char="ü"/>
            </a:pPr>
            <a:r>
              <a:rPr lang="ru-RU" sz="1600" dirty="0" smtClean="0"/>
              <a:t>При производстве не менее 250.000</a:t>
            </a:r>
            <a:r>
              <a:rPr lang="en-US" sz="1600" dirty="0" smtClean="0"/>
              <a:t> $.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139B5-A7C2-4AB0-9D69-E7744FBD781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5" name="Picture 4" descr="ф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1978" y="1000108"/>
            <a:ext cx="2463265" cy="197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942" y="1110172"/>
            <a:ext cx="2044344" cy="16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974712838"/>
              </p:ext>
            </p:extLst>
          </p:nvPr>
        </p:nvGraphicFramePr>
        <p:xfrm>
          <a:off x="200472" y="235404"/>
          <a:ext cx="6249144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Таблица 90"/>
          <p:cNvGraphicFramePr>
            <a:graphicFrameLocks noGrp="1"/>
          </p:cNvGraphicFramePr>
          <p:nvPr/>
        </p:nvGraphicFramePr>
        <p:xfrm>
          <a:off x="7472496" y="4697414"/>
          <a:ext cx="2263295" cy="1478871"/>
        </p:xfrm>
        <a:graphic>
          <a:graphicData uri="http://schemas.openxmlformats.org/drawingml/2006/table">
            <a:tbl>
              <a:tblPr firstRow="1" bandRow="1"/>
              <a:tblGrid>
                <a:gridCol w="2263295"/>
              </a:tblGrid>
              <a:tr h="48102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99784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" name="Таблица 82"/>
          <p:cNvGraphicFramePr>
            <a:graphicFrameLocks noGrp="1"/>
          </p:cNvGraphicFramePr>
          <p:nvPr/>
        </p:nvGraphicFramePr>
        <p:xfrm>
          <a:off x="5869650" y="4857750"/>
          <a:ext cx="1530255" cy="1079026"/>
        </p:xfrm>
        <a:graphic>
          <a:graphicData uri="http://schemas.openxmlformats.org/drawingml/2006/table">
            <a:tbl>
              <a:tblPr firstRow="1" bandRow="1"/>
              <a:tblGrid>
                <a:gridCol w="1530255"/>
              </a:tblGrid>
              <a:tr h="412569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Противопожарная система</a:t>
                      </a:r>
                      <a:endParaRPr lang="ru-RU" sz="10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66645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" name="Прямоугольник 98"/>
          <p:cNvSpPr/>
          <p:nvPr/>
        </p:nvSpPr>
        <p:spPr>
          <a:xfrm>
            <a:off x="5885128" y="5259389"/>
            <a:ext cx="1509977" cy="66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7487973" y="5583239"/>
            <a:ext cx="2230570" cy="57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/>
        </p:nvGraphicFramePr>
        <p:xfrm>
          <a:off x="478102" y="1758950"/>
          <a:ext cx="2154849" cy="1222022"/>
        </p:xfrm>
        <a:graphic>
          <a:graphicData uri="http://schemas.openxmlformats.org/drawingml/2006/table">
            <a:tbl>
              <a:tblPr firstRow="1" bandRow="1"/>
              <a:tblGrid>
                <a:gridCol w="2154849"/>
              </a:tblGrid>
              <a:tr h="382789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83923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7" name="Таблица 86"/>
          <p:cNvGraphicFramePr>
            <a:graphicFrameLocks noGrp="1"/>
          </p:cNvGraphicFramePr>
          <p:nvPr/>
        </p:nvGraphicFramePr>
        <p:xfrm>
          <a:off x="263129" y="3148013"/>
          <a:ext cx="1393041" cy="803952"/>
        </p:xfrm>
        <a:graphic>
          <a:graphicData uri="http://schemas.openxmlformats.org/drawingml/2006/table">
            <a:tbl>
              <a:tblPr firstRow="1" bandRow="1"/>
              <a:tblGrid>
                <a:gridCol w="1393041"/>
              </a:tblGrid>
              <a:tr h="310681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Гидросистема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493271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/>
        </p:nvGraphicFramePr>
        <p:xfrm>
          <a:off x="333640" y="4705351"/>
          <a:ext cx="1220645" cy="1465037"/>
        </p:xfrm>
        <a:graphic>
          <a:graphicData uri="http://schemas.openxmlformats.org/drawingml/2006/table">
            <a:tbl>
              <a:tblPr firstRow="1" bandRow="1"/>
              <a:tblGrid>
                <a:gridCol w="1220645"/>
              </a:tblGrid>
              <a:tr h="27631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Авионика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107763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8" name="Таблица 87"/>
          <p:cNvGraphicFramePr>
            <a:graphicFrameLocks noGrp="1"/>
          </p:cNvGraphicFramePr>
          <p:nvPr/>
        </p:nvGraphicFramePr>
        <p:xfrm>
          <a:off x="1936485" y="5319714"/>
          <a:ext cx="1593293" cy="828945"/>
        </p:xfrm>
        <a:graphic>
          <a:graphicData uri="http://schemas.openxmlformats.org/drawingml/2006/table">
            <a:tbl>
              <a:tblPr firstRow="1" bandRow="1"/>
              <a:tblGrid>
                <a:gridCol w="1593293"/>
              </a:tblGrid>
              <a:tr h="28511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Шасси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543830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3584047" y="4849813"/>
          <a:ext cx="2217361" cy="1436778"/>
        </p:xfrm>
        <a:graphic>
          <a:graphicData uri="http://schemas.openxmlformats.org/drawingml/2006/table">
            <a:tbl>
              <a:tblPr firstRow="1" bandRow="1"/>
              <a:tblGrid>
                <a:gridCol w="2217361"/>
              </a:tblGrid>
              <a:tr h="50384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93293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" name="Прямоугольник 112"/>
          <p:cNvSpPr/>
          <p:nvPr/>
        </p:nvSpPr>
        <p:spPr>
          <a:xfrm>
            <a:off x="3597804" y="5378450"/>
            <a:ext cx="2196175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342239" y="5148264"/>
            <a:ext cx="1196975" cy="995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>
            <a:off x="275167" y="3543300"/>
            <a:ext cx="1367235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483262" y="2327276"/>
            <a:ext cx="2146300" cy="63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7811294" y="3400426"/>
            <a:ext cx="1692275" cy="43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2932" name="Picture 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1138239"/>
            <a:ext cx="7799256" cy="4572000"/>
          </a:xfrm>
          <a:prstGeom prst="rect">
            <a:avLst/>
          </a:prstGeom>
          <a:noFill/>
          <a:ln w="57150">
            <a:noFill/>
            <a:prstDash val="lgDash"/>
            <a:miter lim="800000"/>
            <a:headEnd/>
            <a:tailEnd/>
          </a:ln>
        </p:spPr>
      </p:pic>
      <p:sp>
        <p:nvSpPr>
          <p:cNvPr id="107" name="Прямоугольник 106"/>
          <p:cNvSpPr/>
          <p:nvPr/>
        </p:nvSpPr>
        <p:spPr>
          <a:xfrm>
            <a:off x="7505171" y="1524001"/>
            <a:ext cx="2077508" cy="34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5732066" y="973138"/>
            <a:ext cx="1621763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1427427" y="982664"/>
            <a:ext cx="2099866" cy="668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3788702" y="1185863"/>
            <a:ext cx="1704313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93" name="Таблица 92"/>
          <p:cNvGraphicFramePr>
            <a:graphicFrameLocks noGrp="1"/>
          </p:cNvGraphicFramePr>
          <p:nvPr/>
        </p:nvGraphicFramePr>
        <p:xfrm>
          <a:off x="5720027" y="581025"/>
          <a:ext cx="1640951" cy="864223"/>
        </p:xfrm>
        <a:graphic>
          <a:graphicData uri="http://schemas.openxmlformats.org/drawingml/2006/table">
            <a:tbl>
              <a:tblPr firstRow="1" bandRow="1"/>
              <a:tblGrid>
                <a:gridCol w="1640951"/>
              </a:tblGrid>
              <a:tr h="27259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Интерьер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58990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/>
        </p:nvGraphicFramePr>
        <p:xfrm>
          <a:off x="3776663" y="706438"/>
          <a:ext cx="1727088" cy="1436678"/>
        </p:xfrm>
        <a:graphic>
          <a:graphicData uri="http://schemas.openxmlformats.org/drawingml/2006/table">
            <a:tbl>
              <a:tblPr firstRow="1" bandRow="1"/>
              <a:tblGrid>
                <a:gridCol w="1727088"/>
              </a:tblGrid>
              <a:tr h="3402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Система управления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109641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RATIER FIGEAC</a:t>
                      </a:r>
                      <a:endParaRPr lang="ru-RU" sz="1400" b="1" dirty="0" smtClean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" name="Таблица 91"/>
          <p:cNvGraphicFramePr>
            <a:graphicFrameLocks noGrp="1"/>
          </p:cNvGraphicFramePr>
          <p:nvPr/>
        </p:nvGraphicFramePr>
        <p:xfrm>
          <a:off x="1423987" y="547688"/>
          <a:ext cx="2106761" cy="1112528"/>
        </p:xfrm>
        <a:graphic>
          <a:graphicData uri="http://schemas.openxmlformats.org/drawingml/2006/table">
            <a:tbl>
              <a:tblPr firstRow="1" bandRow="1"/>
              <a:tblGrid>
                <a:gridCol w="2106761"/>
              </a:tblGrid>
              <a:tr h="24637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Электрическая система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83820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" name="Таблица 89"/>
          <p:cNvGraphicFramePr>
            <a:graphicFrameLocks noGrp="1"/>
          </p:cNvGraphicFramePr>
          <p:nvPr/>
        </p:nvGraphicFramePr>
        <p:xfrm>
          <a:off x="7493133" y="1014413"/>
          <a:ext cx="2093875" cy="862434"/>
        </p:xfrm>
        <a:graphic>
          <a:graphicData uri="http://schemas.openxmlformats.org/drawingml/2006/table">
            <a:tbl>
              <a:tblPr firstRow="1" bandRow="1"/>
              <a:tblGrid>
                <a:gridCol w="2093875"/>
              </a:tblGrid>
              <a:tr h="34433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51809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9"/>
          <p:cNvSpPr/>
          <p:nvPr/>
        </p:nvSpPr>
        <p:spPr bwMode="auto">
          <a:xfrm>
            <a:off x="7502601" y="844399"/>
            <a:ext cx="2089562" cy="4963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Вспомогательная силовая установка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483313" y="4714884"/>
            <a:ext cx="2244344" cy="8609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6963"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Segoe" pitchFamily="34" charset="0"/>
              </a:rPr>
              <a:t>Кислородная система,</a:t>
            </a:r>
            <a:endParaRPr lang="en-US" sz="1200" b="1" dirty="0">
              <a:solidFill>
                <a:schemeClr val="tx2"/>
              </a:solidFill>
              <a:latin typeface="Segoe" pitchFamily="34" charset="0"/>
            </a:endParaRPr>
          </a:p>
          <a:p>
            <a:pPr defTabSz="1096963">
              <a:defRPr/>
            </a:pPr>
            <a:r>
              <a:rPr lang="ru-RU" sz="1200" b="1" dirty="0">
                <a:solidFill>
                  <a:schemeClr val="tx2"/>
                </a:solidFill>
                <a:latin typeface="Segoe" pitchFamily="34" charset="0"/>
              </a:rPr>
              <a:t>Система нейтрального газа</a:t>
            </a:r>
            <a:endParaRPr lang="en-US" sz="12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83266" y="4860683"/>
            <a:ext cx="1509485" cy="38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6963">
              <a:defRPr/>
            </a:pPr>
            <a:r>
              <a:rPr lang="ru-RU" sz="1000" b="1" dirty="0">
                <a:solidFill>
                  <a:schemeClr val="tx2"/>
                </a:solidFill>
                <a:latin typeface="Segoe" pitchFamily="34" charset="0"/>
              </a:rPr>
              <a:t>Противопожарная система</a:t>
            </a:r>
            <a:endParaRPr lang="en-US" sz="10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90925" y="4857761"/>
            <a:ext cx="2213377" cy="5177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Маршевая силовая установка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4" name="Rectangle 14"/>
          <p:cNvSpPr/>
          <p:nvPr/>
        </p:nvSpPr>
        <p:spPr bwMode="auto">
          <a:xfrm>
            <a:off x="1947608" y="5330619"/>
            <a:ext cx="1577182" cy="4286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Шасси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5" name="Rectangle 15"/>
          <p:cNvSpPr/>
          <p:nvPr/>
        </p:nvSpPr>
        <p:spPr bwMode="auto">
          <a:xfrm>
            <a:off x="344201" y="4720572"/>
            <a:ext cx="1209774" cy="4286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6963">
              <a:defRPr/>
            </a:pPr>
            <a:r>
              <a:rPr lang="ru-RU" sz="1400" b="1" dirty="0" err="1">
                <a:solidFill>
                  <a:schemeClr val="tx2"/>
                </a:solidFill>
                <a:latin typeface="Segoe" pitchFamily="34" charset="0"/>
              </a:rPr>
              <a:t>Авионика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6" name="Rectangle 16"/>
          <p:cNvSpPr/>
          <p:nvPr/>
        </p:nvSpPr>
        <p:spPr bwMode="auto">
          <a:xfrm>
            <a:off x="267603" y="3161211"/>
            <a:ext cx="1394352" cy="3834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200" b="1" dirty="0" err="1">
                <a:solidFill>
                  <a:schemeClr val="tx2"/>
                </a:solidFill>
                <a:latin typeface="Segoe" pitchFamily="34" charset="0"/>
              </a:rPr>
              <a:t>Гидросистема</a:t>
            </a:r>
            <a:endParaRPr lang="en-US" sz="12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7" name="Rectangle 17"/>
          <p:cNvSpPr/>
          <p:nvPr/>
        </p:nvSpPr>
        <p:spPr bwMode="auto">
          <a:xfrm>
            <a:off x="492953" y="1759463"/>
            <a:ext cx="2140822" cy="5707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6963">
              <a:defRPr/>
            </a:pPr>
            <a:r>
              <a:rPr lang="ru-RU" sz="1200" b="1" dirty="0">
                <a:solidFill>
                  <a:schemeClr val="tx2"/>
                </a:solidFill>
                <a:latin typeface="Segoe" pitchFamily="34" charset="0"/>
              </a:rPr>
              <a:t>Комплексная система кондиционирования воздуха</a:t>
            </a:r>
            <a:endParaRPr lang="en-US" sz="12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8" name="Rectangle 18"/>
          <p:cNvSpPr/>
          <p:nvPr/>
        </p:nvSpPr>
        <p:spPr bwMode="auto">
          <a:xfrm>
            <a:off x="1435834" y="554498"/>
            <a:ext cx="2089562" cy="4286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Segoe" pitchFamily="34" charset="0"/>
              </a:rPr>
              <a:t>Система Электроснабжения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19" name="Rectangle 19"/>
          <p:cNvSpPr/>
          <p:nvPr/>
        </p:nvSpPr>
        <p:spPr bwMode="auto">
          <a:xfrm>
            <a:off x="3792133" y="722811"/>
            <a:ext cx="1713858" cy="4644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Система управления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20" name="Rectangle 20"/>
          <p:cNvSpPr/>
          <p:nvPr/>
        </p:nvSpPr>
        <p:spPr bwMode="auto">
          <a:xfrm>
            <a:off x="5738818" y="571480"/>
            <a:ext cx="1631630" cy="2857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Интерьер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graphicFrame>
        <p:nvGraphicFramePr>
          <p:cNvPr id="29286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024306" y="1285860"/>
          <a:ext cx="1083469" cy="500066"/>
        </p:xfrm>
        <a:graphic>
          <a:graphicData uri="http://schemas.openxmlformats.org/presentationml/2006/ole">
            <p:oleObj spid="_x0000_s3092" name="Точечный рисунок" r:id="rId4" imgW="1504762" imgH="628571" progId="PBrush">
              <p:embed/>
            </p:oleObj>
          </a:graphicData>
        </a:graphic>
      </p:graphicFrame>
      <p:pic>
        <p:nvPicPr>
          <p:cNvPr id="293003" name="Picture 26" descr="hs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021" y="2327276"/>
            <a:ext cx="212738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04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524" y="3551239"/>
            <a:ext cx="119525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05" name="Picture 31" descr="topim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6465" y="2636839"/>
            <a:ext cx="117289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06" name="Picture 36" descr="Logo Туполев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17921" y="3475039"/>
            <a:ext cx="15478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08" name="Picture 38" descr="KiddeLogoNew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6536" y="5603875"/>
            <a:ext cx="851297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09" name="Picture 39"/>
          <p:cNvPicPr>
            <a:picLocks noChangeAspect="1" noChangeArrowheads="1"/>
          </p:cNvPicPr>
          <p:nvPr/>
        </p:nvPicPr>
        <p:blipFill>
          <a:blip r:embed="rId11"/>
          <a:srcRect r="19743"/>
          <a:stretch>
            <a:fillRect/>
          </a:stretch>
        </p:blipFill>
        <p:spPr bwMode="auto">
          <a:xfrm>
            <a:off x="6039908" y="5289551"/>
            <a:ext cx="11763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10" name="Picture 10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8080" y="5764214"/>
            <a:ext cx="1463543" cy="357187"/>
          </a:xfrm>
          <a:prstGeom prst="rect">
            <a:avLst/>
          </a:prstGeom>
          <a:noFill/>
          <a:ln w="57150">
            <a:noFill/>
            <a:prstDash val="lgDash"/>
            <a:miter lim="800000"/>
            <a:headEnd/>
            <a:tailEnd/>
          </a:ln>
        </p:spPr>
      </p:pic>
      <p:pic>
        <p:nvPicPr>
          <p:cNvPr id="293011" name="Picture 40" descr="Лого Авионика1"/>
          <p:cNvPicPr>
            <a:picLocks noChangeAspect="1" noChangeArrowheads="1"/>
          </p:cNvPicPr>
          <p:nvPr/>
        </p:nvPicPr>
        <p:blipFill>
          <a:blip r:embed="rId13">
            <a:lum bright="14000"/>
          </a:blip>
          <a:srcRect/>
          <a:stretch>
            <a:fillRect/>
          </a:stretch>
        </p:blipFill>
        <p:spPr bwMode="auto">
          <a:xfrm>
            <a:off x="380968" y="5500702"/>
            <a:ext cx="1147101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012" name="Picture 10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1794" y="5210175"/>
            <a:ext cx="1083469" cy="26035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293014" name="Picture 26" descr="hs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4307" y="990600"/>
            <a:ext cx="1881452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" name="Таблица 83"/>
          <p:cNvGraphicFramePr>
            <a:graphicFrameLocks noGrp="1"/>
          </p:cNvGraphicFramePr>
          <p:nvPr/>
        </p:nvGraphicFramePr>
        <p:xfrm>
          <a:off x="7806135" y="3036888"/>
          <a:ext cx="1702606" cy="812138"/>
        </p:xfrm>
        <a:graphic>
          <a:graphicData uri="http://schemas.openxmlformats.org/drawingml/2006/table">
            <a:tbl>
              <a:tblPr firstRow="1" bandRow="1"/>
              <a:tblGrid>
                <a:gridCol w="1702606"/>
              </a:tblGrid>
              <a:tr h="23211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Двери</a:t>
                      </a:r>
                      <a:endParaRPr lang="ru-RU" sz="12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</a:tr>
              <a:tr h="53781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9060" marR="9906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3024" name="Picture 10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95581" y="5381625"/>
            <a:ext cx="17541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/>
          <p:nvPr/>
        </p:nvSpPr>
        <p:spPr bwMode="auto">
          <a:xfrm>
            <a:off x="7816473" y="3044603"/>
            <a:ext cx="1702606" cy="3571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>
              <a:defRPr/>
            </a:pPr>
            <a:r>
              <a:rPr lang="ru-RU" sz="1400" b="1" dirty="0">
                <a:solidFill>
                  <a:schemeClr val="tx2"/>
                </a:solidFill>
                <a:latin typeface="Segoe" pitchFamily="34" charset="0"/>
              </a:rPr>
              <a:t>Двери</a:t>
            </a:r>
            <a:endParaRPr lang="en-US" sz="1400" b="1" dirty="0">
              <a:solidFill>
                <a:schemeClr val="tx2"/>
              </a:solidFill>
              <a:latin typeface="Segoe" pitchFamily="34" charset="0"/>
            </a:endParaRPr>
          </a:p>
        </p:txBody>
      </p:sp>
      <p:pic>
        <p:nvPicPr>
          <p:cNvPr id="293028" name="Picture 17" descr="titre_zodiac_aerospac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020991" y="1138239"/>
            <a:ext cx="789384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Rectangle 454"/>
          <p:cNvSpPr>
            <a:spLocks noChangeArrowheads="1"/>
          </p:cNvSpPr>
          <p:nvPr/>
        </p:nvSpPr>
        <p:spPr bwMode="auto">
          <a:xfrm>
            <a:off x="5339954" y="995363"/>
            <a:ext cx="1138502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Bold" pitchFamily="18" charset="0"/>
              </a:rPr>
              <a:t>C&amp;D</a:t>
            </a:r>
          </a:p>
        </p:txBody>
      </p:sp>
      <p:pic>
        <p:nvPicPr>
          <p:cNvPr id="293030" name="Picture 17" descr="titre_zodiac_aerospac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24108" y="1357298"/>
            <a:ext cx="791104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Rectangle 454"/>
          <p:cNvSpPr>
            <a:spLocks noChangeArrowheads="1"/>
          </p:cNvSpPr>
          <p:nvPr/>
        </p:nvSpPr>
        <p:spPr bwMode="auto">
          <a:xfrm>
            <a:off x="1006079" y="1316038"/>
            <a:ext cx="1012957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Bold" pitchFamily="18" charset="0"/>
              </a:rPr>
              <a:t>ЕСЕ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Bold" pitchFamily="18" charset="0"/>
            </a:endParaRPr>
          </a:p>
        </p:txBody>
      </p:sp>
      <p:pic>
        <p:nvPicPr>
          <p:cNvPr id="293032" name="Picture 17" descr="titre_zodiac_aerospac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865527" y="5940426"/>
            <a:ext cx="789384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Box 115"/>
          <p:cNvSpPr txBox="1"/>
          <p:nvPr/>
        </p:nvSpPr>
        <p:spPr>
          <a:xfrm>
            <a:off x="7414023" y="5616575"/>
            <a:ext cx="230796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Palatino Bold" pitchFamily="18" charset="0"/>
              </a:rPr>
              <a:t>INTERTECHNIQUE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92868" name="Object 132"/>
          <p:cNvGraphicFramePr>
            <a:graphicFrameLocks noChangeAspect="1"/>
          </p:cNvGraphicFramePr>
          <p:nvPr/>
        </p:nvGraphicFramePr>
        <p:xfrm>
          <a:off x="4868732" y="5668964"/>
          <a:ext cx="739510" cy="244475"/>
        </p:xfrm>
        <a:graphic>
          <a:graphicData uri="http://schemas.openxmlformats.org/presentationml/2006/ole">
            <p:oleObj spid="_x0000_s3093" name="Точечный рисунок" r:id="rId17" imgW="1504762" imgH="628571" progId="PBrush">
              <p:embed/>
            </p:oleObj>
          </a:graphicData>
        </a:graphic>
      </p:graphicFrame>
      <p:sp>
        <p:nvSpPr>
          <p:cNvPr id="62" name="7-конечная звезда 61"/>
          <p:cNvSpPr/>
          <p:nvPr/>
        </p:nvSpPr>
        <p:spPr>
          <a:xfrm>
            <a:off x="3620252" y="5511724"/>
            <a:ext cx="154782" cy="142876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7-конечная звезда 62"/>
          <p:cNvSpPr/>
          <p:nvPr/>
        </p:nvSpPr>
        <p:spPr>
          <a:xfrm>
            <a:off x="3614805" y="6029323"/>
            <a:ext cx="154782" cy="142876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3816218" y="5972176"/>
            <a:ext cx="1595967" cy="24606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ОАО «Авиадвигатель"</a:t>
            </a:r>
          </a:p>
        </p:txBody>
      </p:sp>
      <p:sp>
        <p:nvSpPr>
          <p:cNvPr id="293041" name="Номер слайда 66"/>
          <p:cNvSpPr>
            <a:spLocks noGrp="1"/>
          </p:cNvSpPr>
          <p:nvPr>
            <p:ph type="sldNum" sz="quarter" idx="10"/>
          </p:nvPr>
        </p:nvSpPr>
        <p:spPr>
          <a:xfrm>
            <a:off x="9382156" y="6215082"/>
            <a:ext cx="314296" cy="476250"/>
          </a:xfrm>
          <a:noFill/>
        </p:spPr>
        <p:txBody>
          <a:bodyPr/>
          <a:lstStyle/>
          <a:p>
            <a:fld id="{09D8963D-286B-4384-A6B0-F2D8D0DBF186}" type="slidenum">
              <a:rPr lang="en-US" smtClean="0">
                <a:latin typeface="Arial" pitchFamily="34" charset="0"/>
              </a:rPr>
              <a:pPr/>
              <a:t>3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596206" y="1571612"/>
            <a:ext cx="192882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Honeywell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1717388" y="20012"/>
            <a:ext cx="6323631" cy="748801"/>
            <a:chOff x="-111040" y="-3034593"/>
            <a:chExt cx="6323631" cy="37468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-111040" y="-3034593"/>
              <a:ext cx="6249144" cy="2285024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ru-RU" sz="2000" dirty="0" smtClean="0"/>
                <a:t>МС-21        Основные Поставщики Систем</a:t>
              </a:r>
              <a:endParaRPr lang="ru-RU" sz="2000" dirty="0"/>
            </a:p>
          </p:txBody>
        </p:sp>
        <p:sp>
          <p:nvSpPr>
            <p:cNvPr id="69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1052736"/>
            <a:ext cx="8915400" cy="796908"/>
          </a:xfrm>
        </p:spPr>
        <p:txBody>
          <a:bodyPr/>
          <a:lstStyle/>
          <a:p>
            <a:r>
              <a:rPr lang="ru-RU" sz="2400" dirty="0" smtClean="0"/>
              <a:t>Принципы выбора компонентов для маркирования </a:t>
            </a:r>
            <a:r>
              <a:rPr lang="en-US" sz="2400" dirty="0" smtClean="0"/>
              <a:t>RFID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2406" y="2071678"/>
            <a:ext cx="8915400" cy="3686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Наличие у Компонента </a:t>
            </a:r>
            <a:r>
              <a:rPr lang="en-US" sz="2000" dirty="0" smtClean="0"/>
              <a:t>P/N;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Наличие у Компонента </a:t>
            </a:r>
            <a:r>
              <a:rPr lang="en-US" sz="2000" dirty="0" smtClean="0"/>
              <a:t>S/N;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Возможность замены Компонента в эксплуатации при </a:t>
            </a:r>
            <a:r>
              <a:rPr lang="ru-RU" sz="2000" dirty="0" err="1" smtClean="0"/>
              <a:t>ТОиР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2000" dirty="0" smtClean="0"/>
              <a:t>Возможность ремонта Компонента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2000" dirty="0" smtClean="0"/>
              <a:t>Целевое значение наработки Компонента на досрочную замену в эксплуатации </a:t>
            </a:r>
            <a:r>
              <a:rPr lang="en-US" sz="2000" dirty="0" smtClean="0"/>
              <a:t>(MTBUR</a:t>
            </a:r>
            <a:r>
              <a:rPr lang="en-US" sz="2000" u="sng" dirty="0" smtClean="0"/>
              <a:t>&lt;</a:t>
            </a:r>
            <a:r>
              <a:rPr lang="en-US" sz="2000" dirty="0" smtClean="0"/>
              <a:t> 60</a:t>
            </a:r>
            <a:r>
              <a:rPr lang="ru-RU" sz="2000" dirty="0" smtClean="0"/>
              <a:t>.000 </a:t>
            </a:r>
            <a:r>
              <a:rPr lang="en-US" sz="2000" dirty="0" smtClean="0"/>
              <a:t>FH).</a:t>
            </a:r>
            <a:endParaRPr lang="ru-RU" sz="200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139B5-A7C2-4AB0-9D69-E7744FBD781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00472" y="116632"/>
            <a:ext cx="6249144" cy="748800"/>
            <a:chOff x="0" y="0"/>
            <a:chExt cx="6249144" cy="7488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0"/>
              <a:ext cx="6249144" cy="748800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</a:t>
              </a:r>
              <a:r>
                <a:rPr lang="ru-RU" sz="3200" kern="1200" dirty="0" smtClean="0"/>
                <a:t>С</a:t>
              </a:r>
              <a:r>
                <a:rPr lang="en-US" sz="3200" kern="1200" dirty="0" smtClean="0"/>
                <a:t>-21</a:t>
              </a:r>
              <a:endParaRPr lang="ru-RU" sz="32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816"/>
            <a:ext cx="9906000" cy="1143000"/>
          </a:xfrm>
        </p:spPr>
        <p:txBody>
          <a:bodyPr/>
          <a:lstStyle/>
          <a:p>
            <a:r>
              <a:rPr lang="ru-RU" sz="3200" dirty="0" smtClean="0"/>
              <a:t>Основные работы по внедрению технологий </a:t>
            </a:r>
            <a:r>
              <a:rPr lang="en-US" sz="3200" dirty="0" smtClean="0"/>
              <a:t>RFID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54" y="1526964"/>
            <a:ext cx="9572692" cy="5286412"/>
          </a:xfrm>
        </p:spPr>
        <p:txBody>
          <a:bodyPr/>
          <a:lstStyle/>
          <a:p>
            <a:r>
              <a:rPr lang="ru-RU" sz="1600" dirty="0" smtClean="0"/>
              <a:t>Разработаны основные положения по условиям применения средств </a:t>
            </a:r>
            <a:r>
              <a:rPr lang="en-US" sz="1600" dirty="0" smtClean="0"/>
              <a:t>RFID </a:t>
            </a:r>
            <a:r>
              <a:rPr lang="ru-RU" sz="1600" dirty="0" smtClean="0"/>
              <a:t>на МС-21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r>
              <a:rPr lang="ru-RU" sz="1600" dirty="0" smtClean="0"/>
              <a:t>Разработан перечень основных показателей и характеристик меток </a:t>
            </a:r>
            <a:r>
              <a:rPr lang="en-US" sz="1600" dirty="0" smtClean="0"/>
              <a:t>RFID;</a:t>
            </a:r>
            <a:endParaRPr lang="ru-RU" sz="1600" dirty="0" smtClean="0"/>
          </a:p>
          <a:p>
            <a:r>
              <a:rPr lang="ru-RU" sz="1600" dirty="0" smtClean="0"/>
              <a:t>Согласованы с Поставщиками Систем и Комплектующих Технические Задания на разработку</a:t>
            </a:r>
            <a:r>
              <a:rPr lang="en-US" sz="1600" dirty="0" smtClean="0"/>
              <a:t>;</a:t>
            </a:r>
          </a:p>
          <a:p>
            <a:r>
              <a:rPr lang="ru-RU" sz="1600" dirty="0" smtClean="0"/>
              <a:t>Проводится дальнейшее определение и актуализация нормативно-методической базы по применению пассивных меток </a:t>
            </a:r>
            <a:r>
              <a:rPr lang="en-US" sz="1600" dirty="0" smtClean="0"/>
              <a:t>RFID;</a:t>
            </a:r>
            <a:endParaRPr lang="ru-RU" sz="1600" dirty="0" smtClean="0"/>
          </a:p>
          <a:p>
            <a:r>
              <a:rPr lang="ru-RU" sz="1600" dirty="0" smtClean="0"/>
              <a:t>Разрабатываются программы обучения персонала изготовителей, Поставщиков КИ и эксплуатирующих организаций по применению метода </a:t>
            </a:r>
            <a:r>
              <a:rPr lang="en-US" sz="1600" dirty="0" smtClean="0"/>
              <a:t>RFID;</a:t>
            </a:r>
            <a:endParaRPr lang="ru-RU" sz="1600" dirty="0" smtClean="0"/>
          </a:p>
          <a:p>
            <a:pPr lvl="0"/>
            <a:r>
              <a:rPr lang="ru-RU" sz="1600" dirty="0" smtClean="0"/>
              <a:t>Разрабатываются инструкции для изготовителей и поставщиков КИ по установке меток </a:t>
            </a:r>
            <a:r>
              <a:rPr lang="en-US" sz="1600" dirty="0" smtClean="0"/>
              <a:t>RFID;</a:t>
            </a:r>
          </a:p>
          <a:p>
            <a:pPr lvl="0"/>
            <a:r>
              <a:rPr lang="ru-RU" sz="1600" dirty="0" smtClean="0"/>
              <a:t>Разрабатываются инструкции для изготовителей и поставщиков КИ и эксплуатирующих организаций по применению устройств считывания и опроса (УСО)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r>
              <a:rPr lang="ru-RU" sz="1600" dirty="0" smtClean="0"/>
              <a:t>Разрабатывается программная компонента для УСО, которая поддерживает запись/считывание данных в формате спецификации ATA SPEC 2000.</a:t>
            </a:r>
          </a:p>
          <a:p>
            <a:r>
              <a:rPr lang="ru-RU" sz="1600" dirty="0" smtClean="0"/>
              <a:t>Разрабатывается общий алгоритм выбора емкости пользовательской памяти радиочастотных меток, применяемых для маркирования КИ самолета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r>
              <a:rPr lang="ru-RU" sz="1600" dirty="0" smtClean="0"/>
              <a:t>Запланировано проведение работ по разработке процедур интеграции технологии RFID в процессы сборочного производства.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139B5-A7C2-4AB0-9D69-E7744FBD7814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00472" y="116632"/>
            <a:ext cx="6249144" cy="748800"/>
            <a:chOff x="0" y="0"/>
            <a:chExt cx="6249144" cy="7488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0"/>
              <a:ext cx="6249144" cy="748800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</a:t>
              </a:r>
              <a:r>
                <a:rPr lang="ru-RU" sz="3200" kern="1200" dirty="0" smtClean="0"/>
                <a:t>С</a:t>
              </a:r>
              <a:r>
                <a:rPr lang="en-US" sz="3200" kern="1200" dirty="0" smtClean="0"/>
                <a:t>-21</a:t>
              </a:r>
              <a:endParaRPr lang="ru-RU" sz="32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3844" y="357166"/>
            <a:ext cx="8915400" cy="642942"/>
          </a:xfrm>
        </p:spPr>
        <p:txBody>
          <a:bodyPr/>
          <a:lstStyle/>
          <a:p>
            <a:r>
              <a:rPr lang="ru-RU" sz="1700" dirty="0" smtClean="0"/>
              <a:t>Предварительно определены перечни используемого оборудования и меток </a:t>
            </a:r>
            <a:r>
              <a:rPr lang="en-US" sz="1700" dirty="0" smtClean="0"/>
              <a:t>RFID.</a:t>
            </a:r>
            <a:endParaRPr lang="ru-RU" sz="1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139B5-A7C2-4AB0-9D69-E7744FBD781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58775" y="928670"/>
          <a:ext cx="8594753" cy="5740418"/>
        </p:xfrm>
        <a:graphic>
          <a:graphicData uri="http://schemas.openxmlformats.org/presentationml/2006/ole">
            <p:oleObj spid="_x0000_s4104" name="Слайд" r:id="rId3" imgW="4572029" imgH="3429047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39252" y="6143625"/>
            <a:ext cx="450850" cy="476250"/>
          </a:xfrm>
          <a:noFill/>
        </p:spPr>
        <p:txBody>
          <a:bodyPr/>
          <a:lstStyle/>
          <a:p>
            <a:fld id="{5C2393A7-35C1-4D07-BD97-2FBCDD19BC3C}" type="slidenum">
              <a:rPr lang="ru-RU" smtClean="0"/>
              <a:pPr/>
              <a:t>7</a:t>
            </a:fld>
            <a:endParaRPr lang="ru-RU" smtClean="0"/>
          </a:p>
        </p:txBody>
      </p:sp>
      <p:pic>
        <p:nvPicPr>
          <p:cNvPr id="12" name="Picture 2" descr="Chip mit Pap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5340" y="1160467"/>
            <a:ext cx="3475037" cy="2822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3" descr="P1010002_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" y="1214438"/>
            <a:ext cx="25923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P1010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463" y="3609979"/>
            <a:ext cx="25590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Bild-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69134">
            <a:off x="4610100" y="1819275"/>
            <a:ext cx="15494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Bild-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47442">
            <a:off x="4854577" y="2251075"/>
            <a:ext cx="14382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Bild-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108945">
            <a:off x="5038727" y="2609850"/>
            <a:ext cx="14986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Bild-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19880">
            <a:off x="5284790" y="2957513"/>
            <a:ext cx="15303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Bild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54615">
            <a:off x="5589589" y="3157542"/>
            <a:ext cx="15176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PSION+PEN_3 Kopi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450215">
            <a:off x="6180138" y="3708404"/>
            <a:ext cx="15589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812802" y="3252792"/>
            <a:ext cx="4008438" cy="338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solidFill>
                  <a:srgbClr val="003399"/>
                </a:solidFill>
                <a:latin typeface="Frutiger 55 Roman" pitchFamily="34" charset="0"/>
              </a:rPr>
              <a:t>Автоматическая</a:t>
            </a:r>
            <a:r>
              <a:rPr lang="de-DE" sz="1600" b="1">
                <a:solidFill>
                  <a:srgbClr val="003399"/>
                </a:solidFill>
                <a:latin typeface="Frutiger 55 Roman" pitchFamily="34" charset="0"/>
              </a:rPr>
              <a:t> </a:t>
            </a:r>
            <a:r>
              <a:rPr lang="ru-RU" sz="1600" b="1">
                <a:solidFill>
                  <a:srgbClr val="003399"/>
                </a:solidFill>
                <a:latin typeface="Frutiger 55 Roman" pitchFamily="34" charset="0"/>
              </a:rPr>
              <a:t>идентификация</a:t>
            </a:r>
            <a:r>
              <a:rPr lang="ru-RU" sz="1600" b="1">
                <a:solidFill>
                  <a:srgbClr val="003399"/>
                </a:solidFill>
                <a:latin typeface="Frutiger 45 Light" pitchFamily="34" charset="0"/>
              </a:rPr>
              <a:t> </a:t>
            </a:r>
            <a:endParaRPr lang="de-DE" sz="1600" b="1">
              <a:solidFill>
                <a:srgbClr val="003399"/>
              </a:solidFill>
              <a:latin typeface="Frutiger 45 Light" pitchFamily="34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446464" y="5589589"/>
            <a:ext cx="274697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>
                <a:solidFill>
                  <a:srgbClr val="003399"/>
                </a:solidFill>
                <a:latin typeface="Frutiger 55 Roman" pitchFamily="34" charset="0"/>
              </a:rPr>
              <a:t>Электронные документы</a:t>
            </a:r>
            <a:endParaRPr lang="de-DE" sz="1600" b="1" dirty="0">
              <a:solidFill>
                <a:srgbClr val="003399"/>
              </a:solidFill>
              <a:latin typeface="Frutiger 55 Roman" pitchFamily="34" charset="0"/>
            </a:endParaRPr>
          </a:p>
        </p:txBody>
      </p:sp>
      <p:sp>
        <p:nvSpPr>
          <p:cNvPr id="25" name="Скругленный прямоугольник 4"/>
          <p:cNvSpPr/>
          <p:nvPr/>
        </p:nvSpPr>
        <p:spPr>
          <a:xfrm>
            <a:off x="237025" y="153185"/>
            <a:ext cx="6176038" cy="675694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MS-21</a:t>
            </a:r>
            <a:r>
              <a:rPr lang="ru-RU" sz="2000" dirty="0" smtClean="0"/>
              <a:t>Формирование сопровождающей документации с использованием оборудования К</a:t>
            </a:r>
            <a:endParaRPr lang="ru-RU" sz="3200" kern="12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677049153"/>
              </p:ext>
            </p:extLst>
          </p:nvPr>
        </p:nvGraphicFramePr>
        <p:xfrm>
          <a:off x="704528" y="153185"/>
          <a:ext cx="8712968" cy="899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90" y="895735"/>
            <a:ext cx="77866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36"/>
          <p:cNvSpPr txBox="1">
            <a:spLocks noChangeArrowheads="1"/>
          </p:cNvSpPr>
          <p:nvPr/>
        </p:nvSpPr>
        <p:spPr bwMode="auto">
          <a:xfrm>
            <a:off x="523876" y="5500691"/>
            <a:ext cx="31432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ru-RU" sz="800"/>
              <a:t>- оценка уровня текущих запасов материальных средств и принятия своевременных решений по их пополнению;</a:t>
            </a:r>
          </a:p>
          <a:p>
            <a:pPr rtl="1"/>
            <a:r>
              <a:rPr lang="ru-RU" sz="800"/>
              <a:t>- подготовка соответствующих заявок;</a:t>
            </a:r>
          </a:p>
          <a:p>
            <a:pPr rtl="1"/>
            <a:r>
              <a:rPr lang="ru-RU" sz="800"/>
              <a:t>- контроль качества поступающих материальных средств;</a:t>
            </a:r>
          </a:p>
          <a:p>
            <a:pPr rtl="1"/>
            <a:r>
              <a:rPr lang="ru-RU" sz="800"/>
              <a:t>- организация учета, накопления, хранения, распределения и выдачи материальных средств.</a:t>
            </a:r>
          </a:p>
        </p:txBody>
      </p:sp>
      <p:sp>
        <p:nvSpPr>
          <p:cNvPr id="12293" name="TextBox 39"/>
          <p:cNvSpPr txBox="1">
            <a:spLocks noChangeArrowheads="1"/>
          </p:cNvSpPr>
          <p:nvPr/>
        </p:nvSpPr>
        <p:spPr bwMode="auto">
          <a:xfrm>
            <a:off x="3738563" y="5857875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- идентификация изделия и его характеристик;</a:t>
            </a:r>
          </a:p>
          <a:p>
            <a:r>
              <a:rPr lang="ru-RU" sz="800"/>
              <a:t>- актуализация характеристик изделия;</a:t>
            </a:r>
          </a:p>
          <a:p>
            <a:r>
              <a:rPr lang="ru-RU" sz="800"/>
              <a:t>- контроль контрафакта /фальсификата / легальности изделия.</a:t>
            </a:r>
          </a:p>
        </p:txBody>
      </p:sp>
      <p:sp>
        <p:nvSpPr>
          <p:cNvPr id="12294" name="TextBox 40"/>
          <p:cNvSpPr txBox="1">
            <a:spLocks noChangeArrowheads="1"/>
          </p:cNvSpPr>
          <p:nvPr/>
        </p:nvSpPr>
        <p:spPr bwMode="auto">
          <a:xfrm>
            <a:off x="6596062" y="5500689"/>
            <a:ext cx="31432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- контроль за обслуживанием ВС;</a:t>
            </a:r>
          </a:p>
          <a:p>
            <a:r>
              <a:rPr lang="ru-RU" sz="800"/>
              <a:t>- учет проведенных работ и затраченных ресурсов изделия;</a:t>
            </a:r>
          </a:p>
          <a:p>
            <a:r>
              <a:rPr lang="ru-RU" sz="800"/>
              <a:t>- контроль летной годности изделия.</a:t>
            </a:r>
          </a:p>
          <a:p>
            <a:endParaRPr lang="ru-RU" sz="800"/>
          </a:p>
        </p:txBody>
      </p:sp>
      <p:sp>
        <p:nvSpPr>
          <p:cNvPr id="12295" name="TextBox 41"/>
          <p:cNvSpPr txBox="1">
            <a:spLocks noChangeArrowheads="1"/>
          </p:cNvSpPr>
          <p:nvPr/>
        </p:nvSpPr>
        <p:spPr bwMode="auto">
          <a:xfrm>
            <a:off x="166690" y="785814"/>
            <a:ext cx="114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- учет текущей наработки изделий с целью прогноза состояния и планирования производства;</a:t>
            </a:r>
          </a:p>
          <a:p>
            <a:r>
              <a:rPr lang="ru-RU" sz="800"/>
              <a:t>- учет отказов / дефектов / неисправностей изделий с целью доработки конструкции;</a:t>
            </a:r>
          </a:p>
          <a:p>
            <a:r>
              <a:rPr lang="ru-RU" sz="800"/>
              <a:t>- определение аутентичности изделия.</a:t>
            </a:r>
          </a:p>
        </p:txBody>
      </p:sp>
      <p:sp>
        <p:nvSpPr>
          <p:cNvPr id="12296" name="TextBox 42"/>
          <p:cNvSpPr txBox="1">
            <a:spLocks noChangeArrowheads="1"/>
          </p:cNvSpPr>
          <p:nvPr/>
        </p:nvSpPr>
        <p:spPr bwMode="auto">
          <a:xfrm>
            <a:off x="7167565" y="2428878"/>
            <a:ext cx="242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- формирование и запись информации (пользовательской, служебной) в </a:t>
            </a:r>
            <a:r>
              <a:rPr lang="en-US" sz="800"/>
              <a:t>RFID</a:t>
            </a:r>
            <a:r>
              <a:rPr lang="ru-RU" sz="800"/>
              <a:t>-метку;</a:t>
            </a:r>
          </a:p>
          <a:p>
            <a:r>
              <a:rPr lang="ru-RU" sz="800"/>
              <a:t>- формирование и отправка файл-отчета с данными о запасных, комплектующих частях, документации в информационный центр.</a:t>
            </a:r>
          </a:p>
        </p:txBody>
      </p:sp>
      <p:sp>
        <p:nvSpPr>
          <p:cNvPr id="12297" name="TextBox 43"/>
          <p:cNvSpPr txBox="1">
            <a:spLocks noChangeArrowheads="1"/>
          </p:cNvSpPr>
          <p:nvPr/>
        </p:nvSpPr>
        <p:spPr bwMode="auto">
          <a:xfrm>
            <a:off x="309563" y="3929063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- функциональное обучение специалистов ИАС;</a:t>
            </a:r>
          </a:p>
          <a:p>
            <a:r>
              <a:rPr lang="ru-RU" sz="800"/>
              <a:t>- периодическая проверка знаний;</a:t>
            </a:r>
          </a:p>
          <a:p>
            <a:r>
              <a:rPr lang="ru-RU" sz="800"/>
              <a:t>- контроль готовности к работе.</a:t>
            </a:r>
          </a:p>
        </p:txBody>
      </p:sp>
      <p:sp>
        <p:nvSpPr>
          <p:cNvPr id="1229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24938" y="6381750"/>
            <a:ext cx="525462" cy="476250"/>
          </a:xfrm>
          <a:noFill/>
        </p:spPr>
        <p:txBody>
          <a:bodyPr/>
          <a:lstStyle/>
          <a:p>
            <a:fld id="{4A946854-59F9-47E2-A9A3-FE0A880E85B5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2362733" y="40317"/>
            <a:ext cx="6880507" cy="75893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MC-21</a:t>
            </a:r>
          </a:p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 dirty="0" smtClean="0"/>
              <a:t>Формирование документации с использованием оборудования </a:t>
            </a:r>
            <a:r>
              <a:rPr lang="en-US" sz="1500" kern="1200" dirty="0" smtClean="0"/>
              <a:t>RFID</a:t>
            </a:r>
            <a:endParaRPr lang="ru-RU" sz="2800" kern="12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26703" y="-27384"/>
            <a:ext cx="8712968" cy="720080"/>
            <a:chOff x="0" y="-50872"/>
            <a:chExt cx="8712968" cy="9504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878"/>
              <a:ext cx="8712968" cy="898672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1488" y="-50872"/>
              <a:ext cx="8701480" cy="8986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800" dirty="0" smtClean="0"/>
                <a:t>МС-21</a:t>
              </a:r>
              <a:r>
                <a:rPr lang="ru-RU" sz="2400" dirty="0" smtClean="0"/>
                <a:t>    </a:t>
              </a:r>
              <a:r>
                <a:rPr lang="ru-RU" kern="1200" dirty="0" smtClean="0"/>
                <a:t>Структура информационной системы проекта МС-21 и</a:t>
              </a:r>
            </a:p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kern="1200" dirty="0" smtClean="0"/>
                <a:t>           функциональные задачи комплекса автоматической идентификации</a:t>
              </a:r>
              <a:endParaRPr lang="ru-RU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B0C85-F7D9-4968-AD91-2CD04CFB342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" name="Рисунок 2" descr="МСОМП_эксплуатаци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9" y="1643050"/>
            <a:ext cx="757242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200472" y="116632"/>
            <a:ext cx="6249144" cy="748800"/>
            <a:chOff x="0" y="0"/>
            <a:chExt cx="6249144" cy="7488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6249144" cy="748800"/>
            </a:xfrm>
            <a:prstGeom prst="roundRect">
              <a:avLst/>
            </a:prstGeom>
            <a:solidFill>
              <a:srgbClr val="0070C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6553" y="36553"/>
              <a:ext cx="6176038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</a:t>
              </a:r>
              <a:r>
                <a:rPr lang="ru-RU" sz="3200" kern="1200" dirty="0" smtClean="0"/>
                <a:t>С</a:t>
              </a:r>
              <a:r>
                <a:rPr lang="en-US" sz="3200" kern="1200" dirty="0" smtClean="0"/>
                <a:t>-21</a:t>
              </a:r>
              <a:endParaRPr lang="ru-RU" sz="3200" kern="12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23844" y="1000108"/>
            <a:ext cx="885831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Мониторинг Состояний Объектов Материальных Потоков в Эксплуатации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3914</TotalTime>
  <Words>619</Words>
  <Application>Microsoft Office PowerPoint</Application>
  <PresentationFormat>Лист A4 (210x297 мм)</PresentationFormat>
  <Paragraphs>112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1_Оформление по умолчанию</vt:lpstr>
      <vt:lpstr>Точечный рисунок</vt:lpstr>
      <vt:lpstr>Слайд</vt:lpstr>
      <vt:lpstr>Применение средств радиочастотной идентификации в проекте МС-21</vt:lpstr>
      <vt:lpstr>Слайд 2</vt:lpstr>
      <vt:lpstr>Слайд 3</vt:lpstr>
      <vt:lpstr>Принципы выбора компонентов для маркирования RFID</vt:lpstr>
      <vt:lpstr>Основные работы по внедрению технологий RFID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ЦЛП</dc:creator>
  <cp:lastModifiedBy>Igori.Kalentarov</cp:lastModifiedBy>
  <cp:revision>406</cp:revision>
  <dcterms:created xsi:type="dcterms:W3CDTF">2006-09-13T07:54:00Z</dcterms:created>
  <dcterms:modified xsi:type="dcterms:W3CDTF">2013-08-27T10:04:55Z</dcterms:modified>
</cp:coreProperties>
</file>