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3" r:id="rId2"/>
    <p:sldId id="314" r:id="rId3"/>
    <p:sldId id="284" r:id="rId4"/>
    <p:sldId id="295" r:id="rId5"/>
    <p:sldId id="296" r:id="rId6"/>
    <p:sldId id="269" r:id="rId7"/>
    <p:sldId id="286" r:id="rId8"/>
    <p:sldId id="299" r:id="rId9"/>
    <p:sldId id="300" r:id="rId10"/>
    <p:sldId id="302" r:id="rId11"/>
    <p:sldId id="301" r:id="rId12"/>
    <p:sldId id="309" r:id="rId13"/>
    <p:sldId id="303" r:id="rId14"/>
    <p:sldId id="315" r:id="rId15"/>
    <p:sldId id="270" r:id="rId16"/>
    <p:sldId id="261" r:id="rId17"/>
    <p:sldId id="324" r:id="rId18"/>
    <p:sldId id="325" r:id="rId19"/>
    <p:sldId id="316" r:id="rId20"/>
    <p:sldId id="306" r:id="rId21"/>
    <p:sldId id="285" r:id="rId22"/>
    <p:sldId id="272" r:id="rId23"/>
    <p:sldId id="293" r:id="rId24"/>
    <p:sldId id="290" r:id="rId25"/>
    <p:sldId id="289" r:id="rId26"/>
    <p:sldId id="288" r:id="rId27"/>
    <p:sldId id="327" r:id="rId28"/>
    <p:sldId id="326" r:id="rId29"/>
    <p:sldId id="292" r:id="rId30"/>
    <p:sldId id="267" r:id="rId3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5172" autoAdjust="0"/>
    <p:restoredTop sz="94648" autoAdjust="0"/>
  </p:normalViewPr>
  <p:slideViewPr>
    <p:cSldViewPr snapToGrid="0">
      <p:cViewPr varScale="1">
        <p:scale>
          <a:sx n="108" d="100"/>
          <a:sy n="108" d="100"/>
        </p:scale>
        <p:origin x="-2262" y="-84"/>
      </p:cViewPr>
      <p:guideLst>
        <p:guide orient="horz" pos="819"/>
        <p:guide orient="horz" pos="3897"/>
        <p:guide pos="5474"/>
        <p:guide pos="275"/>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70" d="100"/>
        <a:sy n="170" d="100"/>
      </p:scale>
      <p:origin x="0" y="2568"/>
    </p:cViewPr>
  </p:sorterViewPr>
  <p:notesViewPr>
    <p:cSldViewPr snapToGrid="0">
      <p:cViewPr varScale="1">
        <p:scale>
          <a:sx n="94" d="100"/>
          <a:sy n="94" d="100"/>
        </p:scale>
        <p:origin x="-3606"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8530E-3DEE-4C4D-A485-83361C485CDE}" type="doc">
      <dgm:prSet loTypeId="urn:microsoft.com/office/officeart/2005/8/layout/chevron1" loCatId="process" qsTypeId="urn:microsoft.com/office/officeart/2005/8/quickstyle/simple1#1" qsCatId="simple" csTypeId="urn:microsoft.com/office/officeart/2005/8/colors/accent1_2#1" csCatId="accent1" phldr="1"/>
      <dgm:spPr/>
    </dgm:pt>
    <dgm:pt modelId="{15176DA9-FCEF-47DE-86DE-AC2BF32D7DDD}">
      <dgm:prSet phldrT="[Text]"/>
      <dgm:spPr>
        <a:solidFill>
          <a:srgbClr val="FFC800"/>
        </a:solidFill>
      </dgm:spPr>
      <dgm:t>
        <a:bodyPr/>
        <a:lstStyle/>
        <a:p>
          <a:r>
            <a:rPr lang="de-DE" b="1" dirty="0" smtClean="0">
              <a:solidFill>
                <a:schemeClr val="tx1"/>
              </a:solidFill>
              <a:latin typeface="+mj-lt"/>
            </a:rPr>
            <a:t>Consulting</a:t>
          </a:r>
          <a:endParaRPr lang="en-US" b="1" dirty="0">
            <a:solidFill>
              <a:schemeClr val="tx1"/>
            </a:solidFill>
            <a:latin typeface="+mj-lt"/>
          </a:endParaRPr>
        </a:p>
      </dgm:t>
    </dgm:pt>
    <dgm:pt modelId="{F9DCAE34-1117-4A15-AA1C-224B8D5EA964}" type="parTrans" cxnId="{43BEB86F-A921-440F-A10C-F370B62AD028}">
      <dgm:prSet/>
      <dgm:spPr/>
      <dgm:t>
        <a:bodyPr/>
        <a:lstStyle/>
        <a:p>
          <a:endParaRPr lang="en-US"/>
        </a:p>
      </dgm:t>
    </dgm:pt>
    <dgm:pt modelId="{99AE17C8-3376-4AD9-BFD0-7490D5E9EEE9}" type="sibTrans" cxnId="{43BEB86F-A921-440F-A10C-F370B62AD028}">
      <dgm:prSet/>
      <dgm:spPr/>
      <dgm:t>
        <a:bodyPr/>
        <a:lstStyle/>
        <a:p>
          <a:endParaRPr lang="en-US"/>
        </a:p>
      </dgm:t>
    </dgm:pt>
    <dgm:pt modelId="{4F1BEF98-C47E-4137-AD31-75288F468BE5}">
      <dgm:prSet phldrT="[Text]"/>
      <dgm:spPr/>
      <dgm:t>
        <a:bodyPr/>
        <a:lstStyle/>
        <a:p>
          <a:r>
            <a:rPr lang="de-DE" b="1" dirty="0" err="1" smtClean="0">
              <a:solidFill>
                <a:schemeClr val="tx1"/>
              </a:solidFill>
              <a:latin typeface="+mn-lt"/>
            </a:rPr>
            <a:t>Concept</a:t>
          </a:r>
          <a:endParaRPr lang="en-US" b="1" dirty="0">
            <a:solidFill>
              <a:schemeClr val="tx1"/>
            </a:solidFill>
            <a:latin typeface="+mn-lt"/>
          </a:endParaRPr>
        </a:p>
      </dgm:t>
    </dgm:pt>
    <dgm:pt modelId="{6B85F6C3-2B0F-49EA-8B73-61825E185BFF}" type="parTrans" cxnId="{080BB241-5B3D-4FCB-ABA2-EDCE09E9EA56}">
      <dgm:prSet/>
      <dgm:spPr/>
      <dgm:t>
        <a:bodyPr/>
        <a:lstStyle/>
        <a:p>
          <a:endParaRPr lang="en-US"/>
        </a:p>
      </dgm:t>
    </dgm:pt>
    <dgm:pt modelId="{7C2BFBD8-CC8E-4317-94C5-F955E027010C}" type="sibTrans" cxnId="{080BB241-5B3D-4FCB-ABA2-EDCE09E9EA56}">
      <dgm:prSet/>
      <dgm:spPr/>
      <dgm:t>
        <a:bodyPr/>
        <a:lstStyle/>
        <a:p>
          <a:endParaRPr lang="en-US"/>
        </a:p>
      </dgm:t>
    </dgm:pt>
    <dgm:pt modelId="{24216949-5CC4-41B2-ABE5-4E9FAEAEF9AA}">
      <dgm:prSet phldrT="[Text]"/>
      <dgm:spPr/>
      <dgm:t>
        <a:bodyPr/>
        <a:lstStyle/>
        <a:p>
          <a:r>
            <a:rPr lang="de-DE" b="1" dirty="0" smtClean="0">
              <a:solidFill>
                <a:schemeClr val="tx1"/>
              </a:solidFill>
            </a:rPr>
            <a:t>Hardware Software</a:t>
          </a:r>
          <a:endParaRPr lang="en-US" b="1" dirty="0">
            <a:solidFill>
              <a:schemeClr val="tx1"/>
            </a:solidFill>
          </a:endParaRPr>
        </a:p>
      </dgm:t>
    </dgm:pt>
    <dgm:pt modelId="{D77F8B21-EE9C-4528-85A2-B02957564756}" type="parTrans" cxnId="{8F53BBC5-141C-4565-B03B-6F8426E9DCCC}">
      <dgm:prSet/>
      <dgm:spPr/>
      <dgm:t>
        <a:bodyPr/>
        <a:lstStyle/>
        <a:p>
          <a:endParaRPr lang="en-US"/>
        </a:p>
      </dgm:t>
    </dgm:pt>
    <dgm:pt modelId="{F46E5400-ABF1-42DB-AD0B-2E401FC5661E}" type="sibTrans" cxnId="{8F53BBC5-141C-4565-B03B-6F8426E9DCCC}">
      <dgm:prSet/>
      <dgm:spPr/>
      <dgm:t>
        <a:bodyPr/>
        <a:lstStyle/>
        <a:p>
          <a:endParaRPr lang="en-US"/>
        </a:p>
      </dgm:t>
    </dgm:pt>
    <dgm:pt modelId="{7DB3A8E8-96BF-474C-A801-8BF65D508D5A}">
      <dgm:prSet/>
      <dgm:spPr/>
      <dgm:t>
        <a:bodyPr/>
        <a:lstStyle/>
        <a:p>
          <a:r>
            <a:rPr lang="de-DE" b="1" dirty="0" smtClean="0">
              <a:solidFill>
                <a:schemeClr val="tx1"/>
              </a:solidFill>
            </a:rPr>
            <a:t>Implementation</a:t>
          </a:r>
          <a:r>
            <a:rPr lang="de-DE" dirty="0" smtClean="0"/>
            <a:t> </a:t>
          </a:r>
          <a:endParaRPr lang="en-US" dirty="0"/>
        </a:p>
      </dgm:t>
    </dgm:pt>
    <dgm:pt modelId="{BFCA89A0-6AEB-4E8C-9FE5-976C942BB7EB}" type="parTrans" cxnId="{6849DE01-37C1-4B6B-8736-D839C8D97FCF}">
      <dgm:prSet/>
      <dgm:spPr/>
      <dgm:t>
        <a:bodyPr/>
        <a:lstStyle/>
        <a:p>
          <a:endParaRPr lang="en-US"/>
        </a:p>
      </dgm:t>
    </dgm:pt>
    <dgm:pt modelId="{C5161F25-860B-4E8D-A60F-2A395C8A134A}" type="sibTrans" cxnId="{6849DE01-37C1-4B6B-8736-D839C8D97FCF}">
      <dgm:prSet/>
      <dgm:spPr/>
      <dgm:t>
        <a:bodyPr/>
        <a:lstStyle/>
        <a:p>
          <a:endParaRPr lang="en-US"/>
        </a:p>
      </dgm:t>
    </dgm:pt>
    <dgm:pt modelId="{BA12E13F-21CB-4C5F-9501-4B0EFDF829B3}">
      <dgm:prSet/>
      <dgm:spPr/>
      <dgm:t>
        <a:bodyPr/>
        <a:lstStyle/>
        <a:p>
          <a:r>
            <a:rPr lang="de-DE" b="1" dirty="0" smtClean="0">
              <a:solidFill>
                <a:schemeClr val="tx1"/>
              </a:solidFill>
            </a:rPr>
            <a:t>Service</a:t>
          </a:r>
          <a:endParaRPr lang="en-US" b="1" dirty="0">
            <a:solidFill>
              <a:schemeClr val="tx1"/>
            </a:solidFill>
          </a:endParaRPr>
        </a:p>
      </dgm:t>
    </dgm:pt>
    <dgm:pt modelId="{7D975625-2470-4396-B429-97E6AAE055C0}" type="parTrans" cxnId="{F9D09855-41E6-4C2D-B0BC-0F7D8598F251}">
      <dgm:prSet/>
      <dgm:spPr/>
      <dgm:t>
        <a:bodyPr/>
        <a:lstStyle/>
        <a:p>
          <a:endParaRPr lang="en-US"/>
        </a:p>
      </dgm:t>
    </dgm:pt>
    <dgm:pt modelId="{D40367F9-6BD3-4423-95AB-26ADF94F6443}" type="sibTrans" cxnId="{F9D09855-41E6-4C2D-B0BC-0F7D8598F251}">
      <dgm:prSet/>
      <dgm:spPr/>
      <dgm:t>
        <a:bodyPr/>
        <a:lstStyle/>
        <a:p>
          <a:endParaRPr lang="en-US"/>
        </a:p>
      </dgm:t>
    </dgm:pt>
    <dgm:pt modelId="{E0B60F11-643C-4DBF-87C4-D320A648C33B}" type="pres">
      <dgm:prSet presAssocID="{10B8530E-3DEE-4C4D-A485-83361C485CDE}" presName="Name0" presStyleCnt="0">
        <dgm:presLayoutVars>
          <dgm:dir/>
          <dgm:animLvl val="lvl"/>
          <dgm:resizeHandles val="exact"/>
        </dgm:presLayoutVars>
      </dgm:prSet>
      <dgm:spPr/>
    </dgm:pt>
    <dgm:pt modelId="{5809D43A-5D7C-45FC-9D4D-4CDAB7B39581}" type="pres">
      <dgm:prSet presAssocID="{15176DA9-FCEF-47DE-86DE-AC2BF32D7DDD}" presName="parTxOnly" presStyleLbl="node1" presStyleIdx="0" presStyleCnt="5">
        <dgm:presLayoutVars>
          <dgm:chMax val="0"/>
          <dgm:chPref val="0"/>
          <dgm:bulletEnabled val="1"/>
        </dgm:presLayoutVars>
      </dgm:prSet>
      <dgm:spPr/>
      <dgm:t>
        <a:bodyPr/>
        <a:lstStyle/>
        <a:p>
          <a:endParaRPr lang="de-DE"/>
        </a:p>
      </dgm:t>
    </dgm:pt>
    <dgm:pt modelId="{ABE84F8C-7423-4E55-8B9F-DE9F2E72154F}" type="pres">
      <dgm:prSet presAssocID="{99AE17C8-3376-4AD9-BFD0-7490D5E9EEE9}" presName="parTxOnlySpace" presStyleCnt="0"/>
      <dgm:spPr/>
    </dgm:pt>
    <dgm:pt modelId="{882F9B44-925C-407D-812A-EF732EE5CB68}" type="pres">
      <dgm:prSet presAssocID="{4F1BEF98-C47E-4137-AD31-75288F468BE5}" presName="parTxOnly" presStyleLbl="node1" presStyleIdx="1" presStyleCnt="5">
        <dgm:presLayoutVars>
          <dgm:chMax val="0"/>
          <dgm:chPref val="0"/>
          <dgm:bulletEnabled val="1"/>
        </dgm:presLayoutVars>
      </dgm:prSet>
      <dgm:spPr/>
      <dgm:t>
        <a:bodyPr/>
        <a:lstStyle/>
        <a:p>
          <a:endParaRPr lang="de-DE"/>
        </a:p>
      </dgm:t>
    </dgm:pt>
    <dgm:pt modelId="{9F240F55-13E8-4E44-977B-3A15FF076BA8}" type="pres">
      <dgm:prSet presAssocID="{7C2BFBD8-CC8E-4317-94C5-F955E027010C}" presName="parTxOnlySpace" presStyleCnt="0"/>
      <dgm:spPr/>
    </dgm:pt>
    <dgm:pt modelId="{52633A5D-3019-46CA-AF44-2ADC6BDA64BE}" type="pres">
      <dgm:prSet presAssocID="{24216949-5CC4-41B2-ABE5-4E9FAEAEF9AA}" presName="parTxOnly" presStyleLbl="node1" presStyleIdx="2" presStyleCnt="5">
        <dgm:presLayoutVars>
          <dgm:chMax val="0"/>
          <dgm:chPref val="0"/>
          <dgm:bulletEnabled val="1"/>
        </dgm:presLayoutVars>
      </dgm:prSet>
      <dgm:spPr/>
      <dgm:t>
        <a:bodyPr/>
        <a:lstStyle/>
        <a:p>
          <a:endParaRPr lang="de-DE"/>
        </a:p>
      </dgm:t>
    </dgm:pt>
    <dgm:pt modelId="{C7FC60CB-0066-4456-BFB4-6184B55B345E}" type="pres">
      <dgm:prSet presAssocID="{F46E5400-ABF1-42DB-AD0B-2E401FC5661E}" presName="parTxOnlySpace" presStyleCnt="0"/>
      <dgm:spPr/>
    </dgm:pt>
    <dgm:pt modelId="{E0992EAC-1670-4C21-9E1B-18CB896F5C6A}" type="pres">
      <dgm:prSet presAssocID="{7DB3A8E8-96BF-474C-A801-8BF65D508D5A}" presName="parTxOnly" presStyleLbl="node1" presStyleIdx="3" presStyleCnt="5" custLinFactNeighborX="14398" custLinFactNeighborY="687">
        <dgm:presLayoutVars>
          <dgm:chMax val="0"/>
          <dgm:chPref val="0"/>
          <dgm:bulletEnabled val="1"/>
        </dgm:presLayoutVars>
      </dgm:prSet>
      <dgm:spPr/>
      <dgm:t>
        <a:bodyPr/>
        <a:lstStyle/>
        <a:p>
          <a:endParaRPr lang="en-US"/>
        </a:p>
      </dgm:t>
    </dgm:pt>
    <dgm:pt modelId="{BFC140C1-C53B-4AD5-AE2C-9476F44810F0}" type="pres">
      <dgm:prSet presAssocID="{C5161F25-860B-4E8D-A60F-2A395C8A134A}" presName="parTxOnlySpace" presStyleCnt="0"/>
      <dgm:spPr/>
    </dgm:pt>
    <dgm:pt modelId="{CDC250CA-2C34-423E-A274-D38ACD7FD4CA}" type="pres">
      <dgm:prSet presAssocID="{BA12E13F-21CB-4C5F-9501-4B0EFDF829B3}" presName="parTxOnly" presStyleLbl="node1" presStyleIdx="4" presStyleCnt="5">
        <dgm:presLayoutVars>
          <dgm:chMax val="0"/>
          <dgm:chPref val="0"/>
          <dgm:bulletEnabled val="1"/>
        </dgm:presLayoutVars>
      </dgm:prSet>
      <dgm:spPr/>
      <dgm:t>
        <a:bodyPr/>
        <a:lstStyle/>
        <a:p>
          <a:endParaRPr lang="en-US"/>
        </a:p>
      </dgm:t>
    </dgm:pt>
  </dgm:ptLst>
  <dgm:cxnLst>
    <dgm:cxn modelId="{2D14B724-03B2-4382-882C-ED4A911D95D8}" type="presOf" srcId="{24216949-5CC4-41B2-ABE5-4E9FAEAEF9AA}" destId="{52633A5D-3019-46CA-AF44-2ADC6BDA64BE}" srcOrd="0" destOrd="0" presId="urn:microsoft.com/office/officeart/2005/8/layout/chevron1"/>
    <dgm:cxn modelId="{98EBA4EE-F864-432A-8270-72A171090B36}" type="presOf" srcId="{BA12E13F-21CB-4C5F-9501-4B0EFDF829B3}" destId="{CDC250CA-2C34-423E-A274-D38ACD7FD4CA}" srcOrd="0" destOrd="0" presId="urn:microsoft.com/office/officeart/2005/8/layout/chevron1"/>
    <dgm:cxn modelId="{F9D09855-41E6-4C2D-B0BC-0F7D8598F251}" srcId="{10B8530E-3DEE-4C4D-A485-83361C485CDE}" destId="{BA12E13F-21CB-4C5F-9501-4B0EFDF829B3}" srcOrd="4" destOrd="0" parTransId="{7D975625-2470-4396-B429-97E6AAE055C0}" sibTransId="{D40367F9-6BD3-4423-95AB-26ADF94F6443}"/>
    <dgm:cxn modelId="{8F53BBC5-141C-4565-B03B-6F8426E9DCCC}" srcId="{10B8530E-3DEE-4C4D-A485-83361C485CDE}" destId="{24216949-5CC4-41B2-ABE5-4E9FAEAEF9AA}" srcOrd="2" destOrd="0" parTransId="{D77F8B21-EE9C-4528-85A2-B02957564756}" sibTransId="{F46E5400-ABF1-42DB-AD0B-2E401FC5661E}"/>
    <dgm:cxn modelId="{4357A10F-6B59-428E-A7EE-71400D190798}" type="presOf" srcId="{4F1BEF98-C47E-4137-AD31-75288F468BE5}" destId="{882F9B44-925C-407D-812A-EF732EE5CB68}" srcOrd="0" destOrd="0" presId="urn:microsoft.com/office/officeart/2005/8/layout/chevron1"/>
    <dgm:cxn modelId="{063832B6-0EA1-4850-A24C-BB0B28B459B4}" type="presOf" srcId="{15176DA9-FCEF-47DE-86DE-AC2BF32D7DDD}" destId="{5809D43A-5D7C-45FC-9D4D-4CDAB7B39581}" srcOrd="0" destOrd="0" presId="urn:microsoft.com/office/officeart/2005/8/layout/chevron1"/>
    <dgm:cxn modelId="{D38D5971-A94D-4719-A483-0414177CD104}" type="presOf" srcId="{10B8530E-3DEE-4C4D-A485-83361C485CDE}" destId="{E0B60F11-643C-4DBF-87C4-D320A648C33B}" srcOrd="0" destOrd="0" presId="urn:microsoft.com/office/officeart/2005/8/layout/chevron1"/>
    <dgm:cxn modelId="{6849DE01-37C1-4B6B-8736-D839C8D97FCF}" srcId="{10B8530E-3DEE-4C4D-A485-83361C485CDE}" destId="{7DB3A8E8-96BF-474C-A801-8BF65D508D5A}" srcOrd="3" destOrd="0" parTransId="{BFCA89A0-6AEB-4E8C-9FE5-976C942BB7EB}" sibTransId="{C5161F25-860B-4E8D-A60F-2A395C8A134A}"/>
    <dgm:cxn modelId="{66D3412C-8BD3-4589-9B10-E817CC8A9EF8}" type="presOf" srcId="{7DB3A8E8-96BF-474C-A801-8BF65D508D5A}" destId="{E0992EAC-1670-4C21-9E1B-18CB896F5C6A}" srcOrd="0" destOrd="0" presId="urn:microsoft.com/office/officeart/2005/8/layout/chevron1"/>
    <dgm:cxn modelId="{080BB241-5B3D-4FCB-ABA2-EDCE09E9EA56}" srcId="{10B8530E-3DEE-4C4D-A485-83361C485CDE}" destId="{4F1BEF98-C47E-4137-AD31-75288F468BE5}" srcOrd="1" destOrd="0" parTransId="{6B85F6C3-2B0F-49EA-8B73-61825E185BFF}" sibTransId="{7C2BFBD8-CC8E-4317-94C5-F955E027010C}"/>
    <dgm:cxn modelId="{43BEB86F-A921-440F-A10C-F370B62AD028}" srcId="{10B8530E-3DEE-4C4D-A485-83361C485CDE}" destId="{15176DA9-FCEF-47DE-86DE-AC2BF32D7DDD}" srcOrd="0" destOrd="0" parTransId="{F9DCAE34-1117-4A15-AA1C-224B8D5EA964}" sibTransId="{99AE17C8-3376-4AD9-BFD0-7490D5E9EEE9}"/>
    <dgm:cxn modelId="{9A0903BD-8BD9-48FB-BFA4-26A952A061EA}" type="presParOf" srcId="{E0B60F11-643C-4DBF-87C4-D320A648C33B}" destId="{5809D43A-5D7C-45FC-9D4D-4CDAB7B39581}" srcOrd="0" destOrd="0" presId="urn:microsoft.com/office/officeart/2005/8/layout/chevron1"/>
    <dgm:cxn modelId="{11C7F060-CC3A-4537-92B8-ED7B217574A8}" type="presParOf" srcId="{E0B60F11-643C-4DBF-87C4-D320A648C33B}" destId="{ABE84F8C-7423-4E55-8B9F-DE9F2E72154F}" srcOrd="1" destOrd="0" presId="urn:microsoft.com/office/officeart/2005/8/layout/chevron1"/>
    <dgm:cxn modelId="{64A0BCC7-33B2-4C36-ACB3-F2A63751ACFB}" type="presParOf" srcId="{E0B60F11-643C-4DBF-87C4-D320A648C33B}" destId="{882F9B44-925C-407D-812A-EF732EE5CB68}" srcOrd="2" destOrd="0" presId="urn:microsoft.com/office/officeart/2005/8/layout/chevron1"/>
    <dgm:cxn modelId="{27CAD59E-3571-48C9-A0D7-93C1C4955AB1}" type="presParOf" srcId="{E0B60F11-643C-4DBF-87C4-D320A648C33B}" destId="{9F240F55-13E8-4E44-977B-3A15FF076BA8}" srcOrd="3" destOrd="0" presId="urn:microsoft.com/office/officeart/2005/8/layout/chevron1"/>
    <dgm:cxn modelId="{648001F4-BCDB-489A-932E-BD7586B7967C}" type="presParOf" srcId="{E0B60F11-643C-4DBF-87C4-D320A648C33B}" destId="{52633A5D-3019-46CA-AF44-2ADC6BDA64BE}" srcOrd="4" destOrd="0" presId="urn:microsoft.com/office/officeart/2005/8/layout/chevron1"/>
    <dgm:cxn modelId="{BA21143E-20A0-4CA8-832A-3EC94BD9EFAA}" type="presParOf" srcId="{E0B60F11-643C-4DBF-87C4-D320A648C33B}" destId="{C7FC60CB-0066-4456-BFB4-6184B55B345E}" srcOrd="5" destOrd="0" presId="urn:microsoft.com/office/officeart/2005/8/layout/chevron1"/>
    <dgm:cxn modelId="{9FEF2690-00E8-4AA7-8D1D-80297989E34A}" type="presParOf" srcId="{E0B60F11-643C-4DBF-87C4-D320A648C33B}" destId="{E0992EAC-1670-4C21-9E1B-18CB896F5C6A}" srcOrd="6" destOrd="0" presId="urn:microsoft.com/office/officeart/2005/8/layout/chevron1"/>
    <dgm:cxn modelId="{BFAABE3E-4CCC-45B4-B1E6-6EA4627593E5}" type="presParOf" srcId="{E0B60F11-643C-4DBF-87C4-D320A648C33B}" destId="{BFC140C1-C53B-4AD5-AE2C-9476F44810F0}" srcOrd="7" destOrd="0" presId="urn:microsoft.com/office/officeart/2005/8/layout/chevron1"/>
    <dgm:cxn modelId="{D299C30A-77BC-487F-9B13-71AF08538329}" type="presParOf" srcId="{E0B60F11-643C-4DBF-87C4-D320A648C33B}" destId="{CDC250CA-2C34-423E-A274-D38ACD7FD4CA}" srcOrd="8" destOrd="0" presId="urn:microsoft.com/office/officeart/2005/8/layout/chevron1"/>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4634005-CF09-4839-A9A4-A802E457B0DB}" type="datetimeFigureOut">
              <a:rPr lang="de-DE"/>
              <a:pPr>
                <a:defRPr/>
              </a:pPr>
              <a:t>09.10.2013</a:t>
            </a:fld>
            <a:endParaRPr lang="de-DE" dirty="0"/>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1F6D348-AA9C-41FF-9B8D-3938ECA893E7}" type="slidenum">
              <a:rPr lang="de-DE"/>
              <a:pPr>
                <a:defRPr/>
              </a:pPr>
              <a:t>‹#›</a:t>
            </a:fld>
            <a:endParaRPr lang="de-DE"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2519AB1-3FC9-4210-95E4-5B5CCD34315F}" type="datetimeFigureOut">
              <a:rPr lang="de-DE"/>
              <a:pPr>
                <a:defRPr/>
              </a:pPr>
              <a:t>09.10.2013</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smtClean="0"/>
              <a:t>Textmasterformat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ED2D3C2-6849-4F8F-8E68-5FA96759E628}" type="slidenum">
              <a:rPr lang="de-DE"/>
              <a:pPr>
                <a:defRPr/>
              </a:pPr>
              <a:t>‹#›</a:t>
            </a:fld>
            <a:endParaRPr lang="de-DE"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Folienbildplatzhalter 1"/>
          <p:cNvSpPr>
            <a:spLocks noGrp="1" noRot="1" noChangeAspect="1"/>
          </p:cNvSpPr>
          <p:nvPr>
            <p:ph type="sldImg"/>
          </p:nvPr>
        </p:nvSpPr>
        <p:spPr bwMode="auto">
          <a:noFill/>
          <a:ln>
            <a:solidFill>
              <a:srgbClr val="000000"/>
            </a:solidFill>
            <a:miter lim="800000"/>
            <a:headEnd/>
            <a:tailEnd/>
          </a:ln>
        </p:spPr>
      </p:sp>
      <p:sp>
        <p:nvSpPr>
          <p:cNvPr id="34818" name="Notizenplatzhalt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ru-RU" smtClean="0"/>
          </a:p>
        </p:txBody>
      </p:sp>
      <p:sp>
        <p:nvSpPr>
          <p:cNvPr id="3481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DE1BA56-1410-4299-B649-65110D86825C}" type="slidenum">
              <a:rPr lang="de-DE">
                <a:cs typeface="Arial" charset="0"/>
              </a:rPr>
              <a:pPr fontAlgn="base">
                <a:spcBef>
                  <a:spcPct val="0"/>
                </a:spcBef>
                <a:spcAft>
                  <a:spcPct val="0"/>
                </a:spcAft>
              </a:pPr>
              <a:t>12</a:t>
            </a:fld>
            <a:endParaRPr lang="de-DE">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Folienbildplatzhalter 1"/>
          <p:cNvSpPr>
            <a:spLocks noGrp="1" noRot="1" noChangeAspect="1"/>
          </p:cNvSpPr>
          <p:nvPr>
            <p:ph type="sldImg"/>
          </p:nvPr>
        </p:nvSpPr>
        <p:spPr bwMode="auto">
          <a:noFill/>
          <a:ln>
            <a:solidFill>
              <a:srgbClr val="000000"/>
            </a:solidFill>
            <a:miter lim="800000"/>
            <a:headEnd/>
            <a:tailEnd/>
          </a:ln>
        </p:spPr>
      </p:sp>
      <p:sp>
        <p:nvSpPr>
          <p:cNvPr id="39938"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39"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468410-2C32-427E-8DB3-692F9FBF0E4E}" type="slidenum">
              <a:rPr lang="de-DE">
                <a:cs typeface="Arial" charset="0"/>
              </a:rPr>
              <a:pPr fontAlgn="base">
                <a:spcBef>
                  <a:spcPct val="0"/>
                </a:spcBef>
                <a:spcAft>
                  <a:spcPct val="0"/>
                </a:spcAft>
              </a:pPr>
              <a:t>16</a:t>
            </a:fld>
            <a:endParaRPr lang="de-DE">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Folienbildplatzhalter 1"/>
          <p:cNvSpPr>
            <a:spLocks noGrp="1" noRot="1" noChangeAspect="1"/>
          </p:cNvSpPr>
          <p:nvPr>
            <p:ph type="sldImg"/>
          </p:nvPr>
        </p:nvSpPr>
        <p:spPr bwMode="auto">
          <a:noFill/>
          <a:ln>
            <a:solidFill>
              <a:srgbClr val="000000"/>
            </a:solidFill>
            <a:miter lim="800000"/>
            <a:headEnd/>
            <a:tailEnd/>
          </a:ln>
        </p:spPr>
      </p:sp>
      <p:sp>
        <p:nvSpPr>
          <p:cNvPr id="4198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27B66A-48EB-48D7-B886-D1318B728815}" type="slidenum">
              <a:rPr lang="de-DE">
                <a:cs typeface="Arial" charset="0"/>
              </a:rPr>
              <a:pPr fontAlgn="base">
                <a:spcBef>
                  <a:spcPct val="0"/>
                </a:spcBef>
                <a:spcAft>
                  <a:spcPct val="0"/>
                </a:spcAft>
              </a:pPr>
              <a:t>17</a:t>
            </a:fld>
            <a:endParaRPr lang="de-DE">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Folienbildplatzhalter 1"/>
          <p:cNvSpPr>
            <a:spLocks noGrp="1" noRot="1" noChangeAspect="1"/>
          </p:cNvSpPr>
          <p:nvPr>
            <p:ph type="sldImg"/>
          </p:nvPr>
        </p:nvSpPr>
        <p:spPr bwMode="auto">
          <a:noFill/>
          <a:ln>
            <a:solidFill>
              <a:srgbClr val="000000"/>
            </a:solidFill>
            <a:miter lim="800000"/>
            <a:headEnd/>
            <a:tailEnd/>
          </a:ln>
        </p:spPr>
      </p:sp>
      <p:sp>
        <p:nvSpPr>
          <p:cNvPr id="46082" name="Notizenplatzhalter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ru-RU" smtClean="0"/>
          </a:p>
        </p:txBody>
      </p:sp>
      <p:sp>
        <p:nvSpPr>
          <p:cNvPr id="4608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61EF70-2FD8-4479-BF7C-2752F47BE2E5}" type="slidenum">
              <a:rPr lang="de-DE">
                <a:cs typeface="Arial" charset="0"/>
              </a:rPr>
              <a:pPr fontAlgn="base">
                <a:spcBef>
                  <a:spcPct val="0"/>
                </a:spcBef>
                <a:spcAft>
                  <a:spcPct val="0"/>
                </a:spcAft>
              </a:pPr>
              <a:t>20</a:t>
            </a:fld>
            <a:endParaRPr lang="de-DE">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Folienbildplatzhalter 1"/>
          <p:cNvSpPr>
            <a:spLocks noGrp="1" noRot="1" noChangeAspect="1"/>
          </p:cNvSpPr>
          <p:nvPr>
            <p:ph type="sldImg"/>
          </p:nvPr>
        </p:nvSpPr>
        <p:spPr bwMode="auto">
          <a:noFill/>
          <a:ln>
            <a:solidFill>
              <a:srgbClr val="000000"/>
            </a:solidFill>
            <a:miter lim="800000"/>
            <a:headEnd/>
            <a:tailEnd/>
          </a:ln>
        </p:spPr>
      </p:sp>
      <p:sp>
        <p:nvSpPr>
          <p:cNvPr id="52226"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2227"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9471CDB-7E8B-43AD-BC54-35D7A7B99F73}" type="slidenum">
              <a:rPr lang="de-DE">
                <a:cs typeface="Arial" charset="0"/>
              </a:rPr>
              <a:pPr fontAlgn="base">
                <a:spcBef>
                  <a:spcPct val="0"/>
                </a:spcBef>
                <a:spcAft>
                  <a:spcPct val="0"/>
                </a:spcAft>
              </a:pPr>
              <a:t>25</a:t>
            </a:fld>
            <a:endParaRPr lang="de-DE">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Folienbildplatzhalter 1"/>
          <p:cNvSpPr>
            <a:spLocks noGrp="1" noRot="1" noChangeAspect="1" noTextEdit="1"/>
          </p:cNvSpPr>
          <p:nvPr>
            <p:ph type="sldImg"/>
          </p:nvPr>
        </p:nvSpPr>
        <p:spPr bwMode="auto">
          <a:noFill/>
          <a:ln>
            <a:solidFill>
              <a:srgbClr val="000000"/>
            </a:solidFill>
            <a:miter lim="800000"/>
            <a:headEnd/>
            <a:tailEnd/>
          </a:ln>
        </p:spPr>
      </p:sp>
      <p:sp>
        <p:nvSpPr>
          <p:cNvPr id="5427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427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54088" fontAlgn="base">
              <a:spcBef>
                <a:spcPct val="0"/>
              </a:spcBef>
              <a:spcAft>
                <a:spcPct val="0"/>
              </a:spcAft>
            </a:pPr>
            <a:fld id="{F4302AC0-87AC-41FC-AF6E-108C97478C92}" type="slidenum">
              <a:rPr lang="de-DE" sz="1300">
                <a:latin typeface="Times"/>
                <a:cs typeface="Arial" charset="0"/>
              </a:rPr>
              <a:pPr defTabSz="954088" fontAlgn="base">
                <a:spcBef>
                  <a:spcPct val="0"/>
                </a:spcBef>
                <a:spcAft>
                  <a:spcPct val="0"/>
                </a:spcAft>
              </a:pPr>
              <a:t>26</a:t>
            </a:fld>
            <a:endParaRPr lang="de-DE" sz="1300">
              <a:latin typeface="Time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Folienbildplatzhalter 1"/>
          <p:cNvSpPr>
            <a:spLocks noGrp="1" noRot="1" noChangeAspect="1"/>
          </p:cNvSpPr>
          <p:nvPr>
            <p:ph type="sldImg"/>
          </p:nvPr>
        </p:nvSpPr>
        <p:spPr bwMode="auto">
          <a:noFill/>
          <a:ln>
            <a:solidFill>
              <a:srgbClr val="000000"/>
            </a:solidFill>
            <a:miter lim="800000"/>
            <a:headEnd/>
            <a:tailEnd/>
          </a:ln>
        </p:spPr>
      </p:sp>
      <p:sp>
        <p:nvSpPr>
          <p:cNvPr id="58370"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58371"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CC3EC5-BD48-4D51-A849-864E4EF12367}" type="slidenum">
              <a:rPr lang="de-DE">
                <a:cs typeface="Arial" charset="0"/>
              </a:rPr>
              <a:pPr fontAlgn="base">
                <a:spcBef>
                  <a:spcPct val="0"/>
                </a:spcBef>
                <a:spcAft>
                  <a:spcPct val="0"/>
                </a:spcAft>
              </a:pPr>
              <a:t>29</a:t>
            </a:fld>
            <a:endParaRPr lang="de-D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rzlich Willkommen">
    <p:spTree>
      <p:nvGrpSpPr>
        <p:cNvPr id="1" name=""/>
        <p:cNvGrpSpPr/>
        <p:nvPr/>
      </p:nvGrpSpPr>
      <p:grpSpPr>
        <a:xfrm>
          <a:off x="0" y="0"/>
          <a:ext cx="0" cy="0"/>
          <a:chOff x="0" y="0"/>
          <a:chExt cx="0" cy="0"/>
        </a:xfrm>
      </p:grpSpPr>
      <p:sp>
        <p:nvSpPr>
          <p:cNvPr id="2" name="Rechteck 3"/>
          <p:cNvSpPr/>
          <p:nvPr userDrawn="1"/>
        </p:nvSpPr>
        <p:spPr>
          <a:xfrm>
            <a:off x="0" y="0"/>
            <a:ext cx="9144000" cy="1150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3" name="Rechteck 4"/>
          <p:cNvSpPr/>
          <p:nvPr userDrawn="1"/>
        </p:nvSpPr>
        <p:spPr>
          <a:xfrm>
            <a:off x="0" y="5711825"/>
            <a:ext cx="9144000" cy="1152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pic>
        <p:nvPicPr>
          <p:cNvPr id="4" name="Picture 12" descr="P:\Vordrucke\Folienmaster\Präsentationsvorlage 2011\logo.gif"/>
          <p:cNvPicPr>
            <a:picLocks noChangeAspect="1" noChangeArrowheads="1"/>
          </p:cNvPicPr>
          <p:nvPr userDrawn="1"/>
        </p:nvPicPr>
        <p:blipFill>
          <a:blip r:embed="rId2"/>
          <a:srcRect/>
          <a:stretch>
            <a:fillRect/>
          </a:stretch>
        </p:blipFill>
        <p:spPr bwMode="auto">
          <a:xfrm>
            <a:off x="3308350" y="4081463"/>
            <a:ext cx="2527300" cy="2105025"/>
          </a:xfrm>
          <a:prstGeom prst="rect">
            <a:avLst/>
          </a:prstGeom>
          <a:noFill/>
          <a:ln w="9525">
            <a:noFill/>
            <a:miter lim="800000"/>
            <a:headEnd/>
            <a:tailEnd/>
          </a:ln>
        </p:spPr>
      </p:pic>
      <p:sp>
        <p:nvSpPr>
          <p:cNvPr id="5" name="Textfeld 5"/>
          <p:cNvSpPr txBox="1"/>
          <p:nvPr userDrawn="1"/>
        </p:nvSpPr>
        <p:spPr>
          <a:xfrm>
            <a:off x="436563" y="1514475"/>
            <a:ext cx="8253412" cy="1476375"/>
          </a:xfrm>
          <a:prstGeom prst="rect">
            <a:avLst/>
          </a:prstGeom>
        </p:spPr>
        <p:txBody>
          <a:bodyPr lIns="0" tIns="0" rIns="0" bIns="0">
            <a:spAutoFit/>
          </a:bodyPr>
          <a:lstStyle/>
          <a:p>
            <a:pPr algn="ctr" fontAlgn="auto">
              <a:spcBef>
                <a:spcPts val="0"/>
              </a:spcBef>
              <a:spcAft>
                <a:spcPts val="0"/>
              </a:spcAft>
              <a:defRPr/>
            </a:pPr>
            <a:r>
              <a:rPr lang="de-DE" sz="9600" b="1" dirty="0">
                <a:latin typeface="+mn-lt"/>
                <a:cs typeface="+mn-cs"/>
              </a:rPr>
              <a:t>Welcome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Text, Aufzählung">
    <p:spTree>
      <p:nvGrpSpPr>
        <p:cNvPr id="1" name=""/>
        <p:cNvGrpSpPr/>
        <p:nvPr/>
      </p:nvGrpSpPr>
      <p:grpSpPr>
        <a:xfrm>
          <a:off x="0" y="0"/>
          <a:ext cx="0" cy="0"/>
          <a:chOff x="0" y="0"/>
          <a:chExt cx="0" cy="0"/>
        </a:xfrm>
      </p:grpSpPr>
      <p:sp>
        <p:nvSpPr>
          <p:cNvPr id="5" name="Textplatzhalter 2"/>
          <p:cNvSpPr>
            <a:spLocks noGrp="1"/>
          </p:cNvSpPr>
          <p:nvPr>
            <p:ph type="body" sz="quarter" idx="19"/>
          </p:nvPr>
        </p:nvSpPr>
        <p:spPr>
          <a:xfrm>
            <a:off x="436563" y="1300163"/>
            <a:ext cx="8253412" cy="372655"/>
          </a:xfrm>
          <a:prstGeom prst="rect">
            <a:avLst/>
          </a:prstGeom>
        </p:spPr>
        <p:txBody>
          <a:bodyPr lIns="0" tIns="0" rIns="0" bIns="0"/>
          <a:lstStyle>
            <a:lvl1pPr marL="0" indent="0">
              <a:buNone/>
              <a:defRPr sz="18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de-DE" smtClean="0"/>
              <a:t>Textmasterformat bearbeiten</a:t>
            </a:r>
          </a:p>
        </p:txBody>
      </p:sp>
      <p:sp>
        <p:nvSpPr>
          <p:cNvPr id="6" name="Textplatzhalter 7"/>
          <p:cNvSpPr>
            <a:spLocks noGrp="1"/>
          </p:cNvSpPr>
          <p:nvPr>
            <p:ph type="body" sz="quarter" idx="10"/>
          </p:nvPr>
        </p:nvSpPr>
        <p:spPr>
          <a:xfrm>
            <a:off x="436564" y="1945537"/>
            <a:ext cx="8253412" cy="1710040"/>
          </a:xfrm>
          <a:prstGeom prst="rect">
            <a:avLst/>
          </a:prstGeom>
        </p:spPr>
        <p:txBody>
          <a:bodyPr lIns="0" tIns="0" rIns="0" bIns="0"/>
          <a:lstStyle>
            <a:lvl1pPr marL="342000" indent="-342900">
              <a:buClr>
                <a:srgbClr val="FFC000"/>
              </a:buClr>
              <a:buFont typeface="Wingdings" pitchFamily="2" charset="2"/>
              <a:buChar char="n"/>
              <a:defRPr sz="1800" b="1"/>
            </a:lvl1pPr>
            <a:lvl2pPr marL="828000" indent="-324000">
              <a:buClr>
                <a:schemeClr val="accent1"/>
              </a:buClr>
              <a:buFont typeface="Arial" pitchFamily="34" charset="0"/>
              <a:buChar char="▬"/>
              <a:defRPr sz="1800" b="1"/>
            </a:lvl2pPr>
            <a:lvl3pPr marL="1143000" indent="-228600">
              <a:buFont typeface="Arial" pitchFamily="34" charset="0"/>
              <a:buChar char="‒"/>
              <a:defRPr sz="1800" b="1"/>
            </a:lvl3pPr>
            <a:lvl4pPr marL="1600200" indent="-228600">
              <a:buFont typeface="Arial" pitchFamily="34" charset="0"/>
              <a:buChar char="•"/>
              <a:defRPr sz="1800" b="1"/>
            </a:lvl4pPr>
            <a:lvl5pPr>
              <a:defRPr sz="1800" b="1"/>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8" name="Titel 1"/>
          <p:cNvSpPr>
            <a:spLocks noGrp="1"/>
          </p:cNvSpPr>
          <p:nvPr>
            <p:ph type="title"/>
          </p:nvPr>
        </p:nvSpPr>
        <p:spPr>
          <a:xfrm>
            <a:off x="445062" y="153259"/>
            <a:ext cx="7541777" cy="356540"/>
          </a:xfrm>
          <a:prstGeom prst="rect">
            <a:avLst/>
          </a:prstGeom>
        </p:spPr>
        <p:txBody>
          <a:bodyPr lIns="0" tIns="0" rIns="0" bIns="0"/>
          <a:lstStyle>
            <a:lvl1pPr algn="l">
              <a:defRPr sz="2400" b="1"/>
            </a:lvl1pPr>
          </a:lstStyle>
          <a:p>
            <a:r>
              <a:rPr lang="de-DE" smtClean="0"/>
              <a:t>Titelmasterformat durch Klicken bearbeiten</a:t>
            </a:r>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5" name="Inhaltsplatzhalter 3"/>
          <p:cNvSpPr>
            <a:spLocks noGrp="1"/>
          </p:cNvSpPr>
          <p:nvPr>
            <p:ph sz="quarter" idx="10"/>
          </p:nvPr>
        </p:nvSpPr>
        <p:spPr>
          <a:xfrm>
            <a:off x="436563" y="1300163"/>
            <a:ext cx="8253412" cy="4886325"/>
          </a:xfrm>
          <a:prstGeom prst="rect">
            <a:avLst/>
          </a:prstGeom>
        </p:spPr>
        <p:txBody>
          <a:bodyPr lIns="0" tIns="0" rIns="0" bIns="0"/>
          <a:lstStyle>
            <a:lvl1pPr marL="342900" indent="-342900">
              <a:buClr>
                <a:schemeClr val="accent1"/>
              </a:buClr>
              <a:buFont typeface="Wingdings" pitchFamily="2" charset="2"/>
              <a:buChar char="n"/>
              <a:defRPr sz="1800" b="1"/>
            </a:lvl1pPr>
            <a:lvl2pPr marL="828000" indent="-324000">
              <a:buClr>
                <a:schemeClr val="accent1"/>
              </a:buClr>
              <a:buFont typeface="Arial" pitchFamily="34" charset="0"/>
              <a:buChar char="▬"/>
              <a:defRPr sz="1800" b="1"/>
            </a:lvl2pPr>
            <a:lvl3pPr marL="1143000" indent="-228600">
              <a:buFont typeface="Arial" pitchFamily="34" charset="0"/>
              <a:buChar char="‒"/>
              <a:defRPr sz="1800" b="1"/>
            </a:lvl3pPr>
            <a:lvl4pPr marL="1600200" indent="-228600">
              <a:buFont typeface="Arial" pitchFamily="34" charset="0"/>
              <a:buChar char="•"/>
              <a:defRPr sz="1800" b="1"/>
            </a:lvl4pPr>
            <a:lvl5pPr>
              <a:defRPr sz="1800" b="1"/>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Titel 1"/>
          <p:cNvSpPr>
            <a:spLocks noGrp="1"/>
          </p:cNvSpPr>
          <p:nvPr>
            <p:ph type="title"/>
          </p:nvPr>
        </p:nvSpPr>
        <p:spPr>
          <a:xfrm>
            <a:off x="445062" y="153259"/>
            <a:ext cx="7541777" cy="356540"/>
          </a:xfrm>
          <a:prstGeom prst="rect">
            <a:avLst/>
          </a:prstGeom>
        </p:spPr>
        <p:txBody>
          <a:bodyPr lIns="0" tIns="0" rIns="0" bIns="0"/>
          <a:lstStyle>
            <a:lvl1pPr algn="l">
              <a:defRPr sz="2400" b="1"/>
            </a:lvl1pPr>
          </a:lstStyle>
          <a:p>
            <a:r>
              <a:rPr lang="de-DE" smtClean="0"/>
              <a:t>Titelmasterformat durch Klicken bearbeiten</a:t>
            </a:r>
            <a:endParaRPr lang="de-DE"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sp>
        <p:nvSpPr>
          <p:cNvPr id="3" name="Titel 1"/>
          <p:cNvSpPr>
            <a:spLocks noGrp="1"/>
          </p:cNvSpPr>
          <p:nvPr>
            <p:ph type="title"/>
          </p:nvPr>
        </p:nvSpPr>
        <p:spPr>
          <a:xfrm>
            <a:off x="445062" y="153259"/>
            <a:ext cx="7541777" cy="356540"/>
          </a:xfrm>
          <a:prstGeom prst="rect">
            <a:avLst/>
          </a:prstGeom>
        </p:spPr>
        <p:txBody>
          <a:bodyPr lIns="0" tIns="0" rIns="0" bIns="0"/>
          <a:lstStyle>
            <a:lvl1pPr algn="l">
              <a:defRPr sz="2400" b="1"/>
            </a:lvl1pPr>
          </a:lstStyle>
          <a:p>
            <a:r>
              <a:rPr lang="de-DE" smtClean="0"/>
              <a:t>Titelmasterformat durch Klicken bearbeiten</a:t>
            </a:r>
            <a:endParaRPr lang="de-DE"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el, Text, Aufzählung">
    <p:spTree>
      <p:nvGrpSpPr>
        <p:cNvPr id="1" name=""/>
        <p:cNvGrpSpPr/>
        <p:nvPr/>
      </p:nvGrpSpPr>
      <p:grpSpPr>
        <a:xfrm>
          <a:off x="0" y="0"/>
          <a:ext cx="0" cy="0"/>
          <a:chOff x="0" y="0"/>
          <a:chExt cx="0" cy="0"/>
        </a:xfrm>
      </p:grpSpPr>
      <p:sp>
        <p:nvSpPr>
          <p:cNvPr id="4" name="Textplatzhalter 2"/>
          <p:cNvSpPr>
            <a:spLocks noGrp="1"/>
          </p:cNvSpPr>
          <p:nvPr>
            <p:ph type="body" sz="quarter" idx="18"/>
          </p:nvPr>
        </p:nvSpPr>
        <p:spPr>
          <a:xfrm>
            <a:off x="436563" y="145238"/>
            <a:ext cx="7542493" cy="372655"/>
          </a:xfrm>
          <a:prstGeom prst="rect">
            <a:avLst/>
          </a:prstGeom>
        </p:spPr>
        <p:txBody>
          <a:bodyPr lIns="0" tIns="0" rIns="0" bIns="0"/>
          <a:lstStyle>
            <a:lvl1pPr marL="0" indent="0">
              <a:buNone/>
              <a:defRPr sz="24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en-US" dirty="0" smtClean="0"/>
              <a:t>Образец текста</a:t>
            </a:r>
          </a:p>
        </p:txBody>
      </p:sp>
      <p:sp>
        <p:nvSpPr>
          <p:cNvPr id="5" name="Textplatzhalter 2"/>
          <p:cNvSpPr>
            <a:spLocks noGrp="1"/>
          </p:cNvSpPr>
          <p:nvPr>
            <p:ph type="body" sz="quarter" idx="19"/>
          </p:nvPr>
        </p:nvSpPr>
        <p:spPr>
          <a:xfrm>
            <a:off x="436563" y="1300163"/>
            <a:ext cx="8253412" cy="372655"/>
          </a:xfrm>
          <a:prstGeom prst="rect">
            <a:avLst/>
          </a:prstGeom>
        </p:spPr>
        <p:txBody>
          <a:bodyPr lIns="0" tIns="0" rIns="0" bIns="0"/>
          <a:lstStyle>
            <a:lvl1pPr marL="0" indent="0">
              <a:buNone/>
              <a:defRPr sz="18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de-DE" dirty="0" smtClean="0"/>
              <a:t>Text</a:t>
            </a:r>
            <a:endParaRPr lang="de-DE" dirty="0"/>
          </a:p>
        </p:txBody>
      </p:sp>
      <p:sp>
        <p:nvSpPr>
          <p:cNvPr id="6" name="Textplatzhalter 7"/>
          <p:cNvSpPr>
            <a:spLocks noGrp="1"/>
          </p:cNvSpPr>
          <p:nvPr>
            <p:ph type="body" sz="quarter" idx="10"/>
          </p:nvPr>
        </p:nvSpPr>
        <p:spPr>
          <a:xfrm>
            <a:off x="436564" y="1945537"/>
            <a:ext cx="8253412" cy="1710040"/>
          </a:xfrm>
          <a:prstGeom prst="rect">
            <a:avLst/>
          </a:prstGeom>
        </p:spPr>
        <p:txBody>
          <a:bodyPr lIns="0" tIns="0" rIns="0" bIns="0"/>
          <a:lstStyle>
            <a:lvl1pPr marL="342000" indent="-342900">
              <a:buClr>
                <a:srgbClr val="FFC000"/>
              </a:buClr>
              <a:buFont typeface="Arial" pitchFamily="34" charset="0"/>
              <a:buChar char="▬"/>
              <a:defRPr lang="de-DE" sz="1800" b="1" kern="1200" dirty="0" smtClean="0">
                <a:solidFill>
                  <a:schemeClr val="tx1"/>
                </a:solidFill>
                <a:latin typeface="+mn-lt"/>
                <a:ea typeface="+mn-ea"/>
                <a:cs typeface="+mn-cs"/>
              </a:defRPr>
            </a:lvl1pPr>
            <a:lvl2pPr>
              <a:defRPr lang="de-DE" sz="1800" b="1" kern="1200" dirty="0" smtClean="0">
                <a:solidFill>
                  <a:schemeClr val="tx1"/>
                </a:solidFill>
                <a:latin typeface="+mn-lt"/>
                <a:ea typeface="+mn-ea"/>
                <a:cs typeface="+mn-cs"/>
              </a:defRPr>
            </a:lvl2pPr>
            <a:lvl3pPr marL="1143000" indent="-228600">
              <a:defRPr lang="de-DE" sz="1800" b="1" kern="1200" dirty="0" smtClean="0">
                <a:solidFill>
                  <a:schemeClr val="tx1"/>
                </a:solidFill>
                <a:latin typeface="+mn-lt"/>
                <a:ea typeface="+mn-ea"/>
                <a:cs typeface="+mn-cs"/>
              </a:defRPr>
            </a:lvl3pPr>
            <a:lvl4pPr marL="1600200" indent="-228600">
              <a:defRPr lang="de-DE" sz="1800" b="1" kern="1200" dirty="0" smtClean="0">
                <a:solidFill>
                  <a:schemeClr val="tx1"/>
                </a:solidFill>
                <a:latin typeface="+mn-lt"/>
                <a:ea typeface="+mn-ea"/>
                <a:cs typeface="+mn-cs"/>
              </a:defRPr>
            </a:lvl4pPr>
            <a:lvl5pPr>
              <a:defRPr sz="1800" b="1"/>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el, Text, Aufzählung">
    <p:spTree>
      <p:nvGrpSpPr>
        <p:cNvPr id="1" name=""/>
        <p:cNvGrpSpPr/>
        <p:nvPr/>
      </p:nvGrpSpPr>
      <p:grpSpPr>
        <a:xfrm>
          <a:off x="0" y="0"/>
          <a:ext cx="0" cy="0"/>
          <a:chOff x="0" y="0"/>
          <a:chExt cx="0" cy="0"/>
        </a:xfrm>
      </p:grpSpPr>
      <p:sp>
        <p:nvSpPr>
          <p:cNvPr id="4" name="Textplatzhalter 2"/>
          <p:cNvSpPr>
            <a:spLocks noGrp="1"/>
          </p:cNvSpPr>
          <p:nvPr>
            <p:ph type="body" sz="quarter" idx="18"/>
          </p:nvPr>
        </p:nvSpPr>
        <p:spPr>
          <a:xfrm>
            <a:off x="436563" y="145238"/>
            <a:ext cx="7542493" cy="372655"/>
          </a:xfrm>
          <a:prstGeom prst="rect">
            <a:avLst/>
          </a:prstGeom>
        </p:spPr>
        <p:txBody>
          <a:bodyPr lIns="0" tIns="0" rIns="0" bIns="0"/>
          <a:lstStyle>
            <a:lvl1pPr marL="0" indent="0">
              <a:buNone/>
              <a:defRPr sz="24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en-US" dirty="0" smtClean="0"/>
              <a:t>Образец текста</a:t>
            </a:r>
          </a:p>
        </p:txBody>
      </p:sp>
      <p:sp>
        <p:nvSpPr>
          <p:cNvPr id="5" name="Textplatzhalter 2"/>
          <p:cNvSpPr>
            <a:spLocks noGrp="1"/>
          </p:cNvSpPr>
          <p:nvPr>
            <p:ph type="body" sz="quarter" idx="19"/>
          </p:nvPr>
        </p:nvSpPr>
        <p:spPr>
          <a:xfrm>
            <a:off x="436563" y="1300163"/>
            <a:ext cx="8253412" cy="372655"/>
          </a:xfrm>
          <a:prstGeom prst="rect">
            <a:avLst/>
          </a:prstGeom>
        </p:spPr>
        <p:txBody>
          <a:bodyPr lIns="0" tIns="0" rIns="0" bIns="0"/>
          <a:lstStyle>
            <a:lvl1pPr marL="0" indent="0">
              <a:buNone/>
              <a:defRPr sz="18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de-DE" smtClean="0"/>
              <a:t>Textmasterformat bearbeiten</a:t>
            </a:r>
          </a:p>
        </p:txBody>
      </p:sp>
      <p:sp>
        <p:nvSpPr>
          <p:cNvPr id="6" name="Textplatzhalter 7"/>
          <p:cNvSpPr>
            <a:spLocks noGrp="1"/>
          </p:cNvSpPr>
          <p:nvPr>
            <p:ph type="body" sz="quarter" idx="10"/>
          </p:nvPr>
        </p:nvSpPr>
        <p:spPr>
          <a:xfrm>
            <a:off x="436564" y="1945537"/>
            <a:ext cx="8253412" cy="1710040"/>
          </a:xfrm>
          <a:prstGeom prst="rect">
            <a:avLst/>
          </a:prstGeom>
        </p:spPr>
        <p:txBody>
          <a:bodyPr lIns="0" tIns="0" rIns="0" bIns="0"/>
          <a:lstStyle>
            <a:lvl1pPr marL="342000" indent="-342900">
              <a:buClr>
                <a:srgbClr val="FFC000"/>
              </a:buClr>
              <a:buFont typeface="Arial" pitchFamily="34" charset="0"/>
              <a:buChar char="▬"/>
              <a:defRPr sz="1800" b="1"/>
            </a:lvl1pPr>
            <a:lvl2pPr>
              <a:defRPr sz="1800" b="1"/>
            </a:lvl2pPr>
            <a:lvl3pPr>
              <a:defRPr sz="1800" b="1"/>
            </a:lvl3pPr>
            <a:lvl4pPr>
              <a:defRPr sz="1800" b="1"/>
            </a:lvl4pPr>
            <a:lvl5pPr>
              <a:defRPr sz="1800" b="1"/>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el, Text, Aufzählung">
    <p:spTree>
      <p:nvGrpSpPr>
        <p:cNvPr id="1" name=""/>
        <p:cNvGrpSpPr/>
        <p:nvPr/>
      </p:nvGrpSpPr>
      <p:grpSpPr>
        <a:xfrm>
          <a:off x="0" y="0"/>
          <a:ext cx="0" cy="0"/>
          <a:chOff x="0" y="0"/>
          <a:chExt cx="0" cy="0"/>
        </a:xfrm>
      </p:grpSpPr>
      <p:sp>
        <p:nvSpPr>
          <p:cNvPr id="4" name="Textplatzhalter 2"/>
          <p:cNvSpPr>
            <a:spLocks noGrp="1"/>
          </p:cNvSpPr>
          <p:nvPr>
            <p:ph type="body" sz="quarter" idx="18"/>
          </p:nvPr>
        </p:nvSpPr>
        <p:spPr>
          <a:xfrm>
            <a:off x="436563" y="145238"/>
            <a:ext cx="7542493" cy="372655"/>
          </a:xfrm>
          <a:prstGeom prst="rect">
            <a:avLst/>
          </a:prstGeom>
        </p:spPr>
        <p:txBody>
          <a:bodyPr lIns="0" tIns="0" rIns="0" bIns="0"/>
          <a:lstStyle>
            <a:lvl1pPr marL="0" indent="0">
              <a:buNone/>
              <a:defRPr sz="24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en-US" dirty="0" smtClean="0"/>
              <a:t>Образец текста</a:t>
            </a:r>
          </a:p>
        </p:txBody>
      </p:sp>
      <p:sp>
        <p:nvSpPr>
          <p:cNvPr id="5" name="Textplatzhalter 2"/>
          <p:cNvSpPr>
            <a:spLocks noGrp="1"/>
          </p:cNvSpPr>
          <p:nvPr>
            <p:ph type="body" sz="quarter" idx="19"/>
          </p:nvPr>
        </p:nvSpPr>
        <p:spPr>
          <a:xfrm>
            <a:off x="436563" y="1300163"/>
            <a:ext cx="8253412" cy="372655"/>
          </a:xfrm>
          <a:prstGeom prst="rect">
            <a:avLst/>
          </a:prstGeom>
        </p:spPr>
        <p:txBody>
          <a:bodyPr lIns="0" tIns="0" rIns="0" bIns="0"/>
          <a:lstStyle>
            <a:lvl1pPr marL="0" indent="0">
              <a:buNone/>
              <a:defRPr sz="18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de-DE" smtClean="0"/>
              <a:t>Textmasterformat bearbeiten</a:t>
            </a:r>
          </a:p>
        </p:txBody>
      </p:sp>
      <p:sp>
        <p:nvSpPr>
          <p:cNvPr id="6" name="Textplatzhalter 7"/>
          <p:cNvSpPr>
            <a:spLocks noGrp="1"/>
          </p:cNvSpPr>
          <p:nvPr>
            <p:ph type="body" sz="quarter" idx="10"/>
          </p:nvPr>
        </p:nvSpPr>
        <p:spPr>
          <a:xfrm>
            <a:off x="436564" y="1945537"/>
            <a:ext cx="8253412" cy="1710040"/>
          </a:xfrm>
          <a:prstGeom prst="rect">
            <a:avLst/>
          </a:prstGeom>
        </p:spPr>
        <p:txBody>
          <a:bodyPr lIns="0" tIns="0" rIns="0" bIns="0"/>
          <a:lstStyle>
            <a:lvl1pPr marL="342000" indent="-342900">
              <a:buClr>
                <a:srgbClr val="FFC000"/>
              </a:buClr>
              <a:buFont typeface="Arial" pitchFamily="34" charset="0"/>
              <a:buChar char="▬"/>
              <a:defRPr sz="1800" b="1"/>
            </a:lvl1pPr>
            <a:lvl2pPr>
              <a:defRPr sz="1800" b="1"/>
            </a:lvl2pPr>
            <a:lvl3pPr>
              <a:defRPr sz="1800" b="1"/>
            </a:lvl3pPr>
            <a:lvl4pPr>
              <a:defRPr sz="1800" b="1"/>
            </a:lvl4pPr>
            <a:lvl5pPr>
              <a:defRPr sz="1800" b="1"/>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el, Text, Aufzählung">
    <p:spTree>
      <p:nvGrpSpPr>
        <p:cNvPr id="1" name=""/>
        <p:cNvGrpSpPr/>
        <p:nvPr/>
      </p:nvGrpSpPr>
      <p:grpSpPr>
        <a:xfrm>
          <a:off x="0" y="0"/>
          <a:ext cx="0" cy="0"/>
          <a:chOff x="0" y="0"/>
          <a:chExt cx="0" cy="0"/>
        </a:xfrm>
      </p:grpSpPr>
      <p:sp>
        <p:nvSpPr>
          <p:cNvPr id="4" name="Textplatzhalter 2"/>
          <p:cNvSpPr>
            <a:spLocks noGrp="1"/>
          </p:cNvSpPr>
          <p:nvPr>
            <p:ph type="body" sz="quarter" idx="18"/>
          </p:nvPr>
        </p:nvSpPr>
        <p:spPr>
          <a:xfrm>
            <a:off x="436563" y="145238"/>
            <a:ext cx="7542493" cy="372655"/>
          </a:xfrm>
          <a:prstGeom prst="rect">
            <a:avLst/>
          </a:prstGeom>
        </p:spPr>
        <p:txBody>
          <a:bodyPr lIns="0" tIns="0" rIns="0" bIns="0"/>
          <a:lstStyle>
            <a:lvl1pPr marL="0" indent="0">
              <a:buNone/>
              <a:defRPr sz="24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en-US" dirty="0" smtClean="0"/>
              <a:t>Образец текста</a:t>
            </a:r>
          </a:p>
        </p:txBody>
      </p:sp>
      <p:sp>
        <p:nvSpPr>
          <p:cNvPr id="5" name="Textplatzhalter 2"/>
          <p:cNvSpPr>
            <a:spLocks noGrp="1"/>
          </p:cNvSpPr>
          <p:nvPr>
            <p:ph type="body" sz="quarter" idx="19"/>
          </p:nvPr>
        </p:nvSpPr>
        <p:spPr>
          <a:xfrm>
            <a:off x="436563" y="1300163"/>
            <a:ext cx="8253412" cy="372655"/>
          </a:xfrm>
          <a:prstGeom prst="rect">
            <a:avLst/>
          </a:prstGeom>
        </p:spPr>
        <p:txBody>
          <a:bodyPr lIns="0" tIns="0" rIns="0" bIns="0"/>
          <a:lstStyle>
            <a:lvl1pPr marL="0" indent="0">
              <a:buNone/>
              <a:defRPr sz="18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de-DE" smtClean="0"/>
              <a:t>Textmasterformat bearbeiten</a:t>
            </a:r>
          </a:p>
        </p:txBody>
      </p:sp>
      <p:sp>
        <p:nvSpPr>
          <p:cNvPr id="6" name="Textplatzhalter 7"/>
          <p:cNvSpPr>
            <a:spLocks noGrp="1"/>
          </p:cNvSpPr>
          <p:nvPr>
            <p:ph type="body" sz="quarter" idx="10"/>
          </p:nvPr>
        </p:nvSpPr>
        <p:spPr>
          <a:xfrm>
            <a:off x="436564" y="1945537"/>
            <a:ext cx="8253412" cy="1710040"/>
          </a:xfrm>
          <a:prstGeom prst="rect">
            <a:avLst/>
          </a:prstGeom>
        </p:spPr>
        <p:txBody>
          <a:bodyPr lIns="0" tIns="0" rIns="0" bIns="0"/>
          <a:lstStyle>
            <a:lvl1pPr marL="342000" indent="-342900">
              <a:buClr>
                <a:srgbClr val="FFC000"/>
              </a:buClr>
              <a:buFont typeface="Arial" pitchFamily="34" charset="0"/>
              <a:buChar char="▬"/>
              <a:defRPr sz="1800" b="1"/>
            </a:lvl1pPr>
            <a:lvl2pPr>
              <a:defRPr sz="1800" b="1"/>
            </a:lvl2pPr>
            <a:lvl3pPr>
              <a:defRPr sz="1800" b="1"/>
            </a:lvl3pPr>
            <a:lvl4pPr>
              <a:defRPr sz="1800" b="1"/>
            </a:lvl4pPr>
            <a:lvl5pPr>
              <a:defRPr sz="1800" b="1"/>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itel, Text, Aufzählung">
    <p:spTree>
      <p:nvGrpSpPr>
        <p:cNvPr id="1" name=""/>
        <p:cNvGrpSpPr/>
        <p:nvPr/>
      </p:nvGrpSpPr>
      <p:grpSpPr>
        <a:xfrm>
          <a:off x="0" y="0"/>
          <a:ext cx="0" cy="0"/>
          <a:chOff x="0" y="0"/>
          <a:chExt cx="0" cy="0"/>
        </a:xfrm>
      </p:grpSpPr>
      <p:sp>
        <p:nvSpPr>
          <p:cNvPr id="4" name="Textplatzhalter 2"/>
          <p:cNvSpPr>
            <a:spLocks noGrp="1"/>
          </p:cNvSpPr>
          <p:nvPr>
            <p:ph type="body" sz="quarter" idx="18"/>
          </p:nvPr>
        </p:nvSpPr>
        <p:spPr>
          <a:xfrm>
            <a:off x="436563" y="145238"/>
            <a:ext cx="7542493" cy="372655"/>
          </a:xfrm>
          <a:prstGeom prst="rect">
            <a:avLst/>
          </a:prstGeom>
        </p:spPr>
        <p:txBody>
          <a:bodyPr lIns="0" tIns="0" rIns="0" bIns="0"/>
          <a:lstStyle>
            <a:lvl1pPr marL="0" indent="0">
              <a:buNone/>
              <a:defRPr sz="24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en-US" dirty="0" smtClean="0"/>
              <a:t>Образец текста</a:t>
            </a:r>
          </a:p>
        </p:txBody>
      </p:sp>
      <p:sp>
        <p:nvSpPr>
          <p:cNvPr id="5" name="Textplatzhalter 2"/>
          <p:cNvSpPr>
            <a:spLocks noGrp="1"/>
          </p:cNvSpPr>
          <p:nvPr>
            <p:ph type="body" sz="quarter" idx="19"/>
          </p:nvPr>
        </p:nvSpPr>
        <p:spPr>
          <a:xfrm>
            <a:off x="436563" y="1300163"/>
            <a:ext cx="8253412" cy="372655"/>
          </a:xfrm>
          <a:prstGeom prst="rect">
            <a:avLst/>
          </a:prstGeom>
        </p:spPr>
        <p:txBody>
          <a:bodyPr lIns="0" tIns="0" rIns="0" bIns="0"/>
          <a:lstStyle>
            <a:lvl1pPr marL="0" indent="0">
              <a:buNone/>
              <a:defRPr sz="18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de-DE" smtClean="0"/>
              <a:t>Textmasterformat bearbeiten</a:t>
            </a:r>
          </a:p>
        </p:txBody>
      </p:sp>
      <p:sp>
        <p:nvSpPr>
          <p:cNvPr id="6" name="Textplatzhalter 7"/>
          <p:cNvSpPr>
            <a:spLocks noGrp="1"/>
          </p:cNvSpPr>
          <p:nvPr>
            <p:ph type="body" sz="quarter" idx="10"/>
          </p:nvPr>
        </p:nvSpPr>
        <p:spPr>
          <a:xfrm>
            <a:off x="436564" y="1945537"/>
            <a:ext cx="8253412" cy="1710040"/>
          </a:xfrm>
          <a:prstGeom prst="rect">
            <a:avLst/>
          </a:prstGeom>
        </p:spPr>
        <p:txBody>
          <a:bodyPr lIns="0" tIns="0" rIns="0" bIns="0"/>
          <a:lstStyle>
            <a:lvl1pPr marL="342000" indent="-342900">
              <a:buClr>
                <a:srgbClr val="FFC000"/>
              </a:buClr>
              <a:buFont typeface="Arial" pitchFamily="34" charset="0"/>
              <a:buChar char="▬"/>
              <a:defRPr sz="1800" b="1"/>
            </a:lvl1pPr>
            <a:lvl2pPr>
              <a:defRPr sz="1800" b="1"/>
            </a:lvl2pPr>
            <a:lvl3pPr>
              <a:defRPr sz="1800" b="1"/>
            </a:lvl3pPr>
            <a:lvl4pPr>
              <a:defRPr sz="1800" b="1"/>
            </a:lvl4pPr>
            <a:lvl5pPr>
              <a:defRPr sz="1800" b="1"/>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5_Titel, Text, Aufzählung">
    <p:spTree>
      <p:nvGrpSpPr>
        <p:cNvPr id="1" name=""/>
        <p:cNvGrpSpPr/>
        <p:nvPr/>
      </p:nvGrpSpPr>
      <p:grpSpPr>
        <a:xfrm>
          <a:off x="0" y="0"/>
          <a:ext cx="0" cy="0"/>
          <a:chOff x="0" y="0"/>
          <a:chExt cx="0" cy="0"/>
        </a:xfrm>
      </p:grpSpPr>
      <p:sp>
        <p:nvSpPr>
          <p:cNvPr id="5" name="Textplatzhalter 2"/>
          <p:cNvSpPr>
            <a:spLocks noGrp="1"/>
          </p:cNvSpPr>
          <p:nvPr>
            <p:ph type="body" sz="quarter" idx="19"/>
          </p:nvPr>
        </p:nvSpPr>
        <p:spPr>
          <a:xfrm>
            <a:off x="436563" y="1300163"/>
            <a:ext cx="8253412" cy="372655"/>
          </a:xfrm>
          <a:prstGeom prst="rect">
            <a:avLst/>
          </a:prstGeom>
        </p:spPr>
        <p:txBody>
          <a:bodyPr lIns="0" tIns="0" rIns="0" bIns="0"/>
          <a:lstStyle>
            <a:lvl1pPr marL="0" indent="0">
              <a:buNone/>
              <a:defRPr sz="18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de-DE" smtClean="0"/>
              <a:t>Textmasterformat bearbeiten</a:t>
            </a:r>
          </a:p>
        </p:txBody>
      </p:sp>
      <p:sp>
        <p:nvSpPr>
          <p:cNvPr id="6" name="Textplatzhalter 7"/>
          <p:cNvSpPr>
            <a:spLocks noGrp="1"/>
          </p:cNvSpPr>
          <p:nvPr>
            <p:ph type="body" sz="quarter" idx="10"/>
          </p:nvPr>
        </p:nvSpPr>
        <p:spPr>
          <a:xfrm>
            <a:off x="436564" y="1945537"/>
            <a:ext cx="8253412" cy="1710040"/>
          </a:xfrm>
          <a:prstGeom prst="rect">
            <a:avLst/>
          </a:prstGeom>
        </p:spPr>
        <p:txBody>
          <a:bodyPr lIns="0" tIns="0" rIns="0" bIns="0"/>
          <a:lstStyle>
            <a:lvl1pPr marL="342000" indent="-342900">
              <a:buClr>
                <a:srgbClr val="FFC000"/>
              </a:buClr>
              <a:buFont typeface="Arial" pitchFamily="34" charset="0"/>
              <a:buChar char="▬"/>
              <a:defRPr sz="1800" b="1"/>
            </a:lvl1pPr>
            <a:lvl2pPr>
              <a:defRPr sz="1800" b="1"/>
            </a:lvl2pPr>
            <a:lvl3pPr>
              <a:defRPr sz="1800" b="1"/>
            </a:lvl3pPr>
            <a:lvl4pPr>
              <a:defRPr sz="1800" b="1"/>
            </a:lvl4pPr>
            <a:lvl5pPr>
              <a:defRPr sz="1800" b="1"/>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8" name="Titel 1"/>
          <p:cNvSpPr>
            <a:spLocks noGrp="1"/>
          </p:cNvSpPr>
          <p:nvPr>
            <p:ph type="title"/>
          </p:nvPr>
        </p:nvSpPr>
        <p:spPr>
          <a:xfrm>
            <a:off x="445062" y="153259"/>
            <a:ext cx="7541777" cy="356540"/>
          </a:xfrm>
          <a:prstGeom prst="rect">
            <a:avLst/>
          </a:prstGeom>
        </p:spPr>
        <p:txBody>
          <a:bodyPr lIns="0" tIns="0" rIns="0" bIns="0"/>
          <a:lstStyle>
            <a:lvl1pPr algn="l">
              <a:defRPr sz="2400" b="1"/>
            </a:lvl1pPr>
          </a:lstStyle>
          <a:p>
            <a:r>
              <a:rPr lang="de-DE" smtClean="0"/>
              <a:t>Titelmasterformat durch Klicken bearbeiten</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Rechteck 7"/>
          <p:cNvSpPr/>
          <p:nvPr userDrawn="1"/>
        </p:nvSpPr>
        <p:spPr>
          <a:xfrm>
            <a:off x="153988" y="6594475"/>
            <a:ext cx="4475162" cy="2635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 name="Rechteck 41"/>
          <p:cNvSpPr/>
          <p:nvPr userDrawn="1"/>
        </p:nvSpPr>
        <p:spPr>
          <a:xfrm>
            <a:off x="8480425" y="6602413"/>
            <a:ext cx="588963" cy="161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44" name="Titel 1"/>
          <p:cNvSpPr>
            <a:spLocks noGrp="1"/>
          </p:cNvSpPr>
          <p:nvPr>
            <p:ph type="ctrTitle"/>
          </p:nvPr>
        </p:nvSpPr>
        <p:spPr>
          <a:xfrm>
            <a:off x="436563" y="2209125"/>
            <a:ext cx="8253412" cy="1375646"/>
          </a:xfrm>
          <a:prstGeom prst="rect">
            <a:avLst/>
          </a:prstGeom>
        </p:spPr>
        <p:txBody>
          <a:bodyPr/>
          <a:lstStyle>
            <a:lvl1pPr>
              <a:defRPr sz="4000" b="1">
                <a:latin typeface="Arial" pitchFamily="34" charset="0"/>
                <a:cs typeface="Arial" pitchFamily="34" charset="0"/>
              </a:defRPr>
            </a:lvl1pPr>
          </a:lstStyle>
          <a:p>
            <a:r>
              <a:rPr lang="en-US" noProof="0" smtClean="0"/>
              <a:t>Образец заголовка</a:t>
            </a:r>
            <a:endParaRPr lang="en-GB"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hapter">
    <p:spTree>
      <p:nvGrpSpPr>
        <p:cNvPr id="1" name=""/>
        <p:cNvGrpSpPr/>
        <p:nvPr/>
      </p:nvGrpSpPr>
      <p:grpSpPr>
        <a:xfrm>
          <a:off x="0" y="0"/>
          <a:ext cx="0" cy="0"/>
          <a:chOff x="0" y="0"/>
          <a:chExt cx="0" cy="0"/>
        </a:xfrm>
      </p:grpSpPr>
      <p:sp>
        <p:nvSpPr>
          <p:cNvPr id="42" name="Titel 1"/>
          <p:cNvSpPr>
            <a:spLocks noGrp="1"/>
          </p:cNvSpPr>
          <p:nvPr>
            <p:ph type="ctrTitle"/>
          </p:nvPr>
        </p:nvSpPr>
        <p:spPr>
          <a:xfrm>
            <a:off x="436563" y="2824118"/>
            <a:ext cx="8253412" cy="1375646"/>
          </a:xfrm>
          <a:prstGeom prst="rect">
            <a:avLst/>
          </a:prstGeom>
        </p:spPr>
        <p:txBody>
          <a:bodyPr/>
          <a:lstStyle>
            <a:lvl1pPr>
              <a:defRPr sz="3600" b="1">
                <a:latin typeface="Arial" pitchFamily="34" charset="0"/>
                <a:cs typeface="Arial" pitchFamily="34" charset="0"/>
              </a:defRPr>
            </a:lvl1pPr>
          </a:lstStyle>
          <a:p>
            <a:r>
              <a:rPr lang="en-US" noProof="0" smtClean="0"/>
              <a:t>Образец заголовка</a:t>
            </a:r>
            <a:endParaRPr lang="en-GB" noProof="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Inhaltsplatzhalter 3"/>
          <p:cNvSpPr>
            <a:spLocks noGrp="1"/>
          </p:cNvSpPr>
          <p:nvPr>
            <p:ph sz="quarter" idx="10"/>
          </p:nvPr>
        </p:nvSpPr>
        <p:spPr>
          <a:xfrm>
            <a:off x="436563" y="1300163"/>
            <a:ext cx="8253412" cy="4886325"/>
          </a:xfrm>
          <a:prstGeom prst="rect">
            <a:avLst/>
          </a:prstGeom>
        </p:spPr>
        <p:txBody>
          <a:bodyPr lIns="0" tIns="0" rIns="0" bIns="0"/>
          <a:lstStyle>
            <a:lvl1pPr marL="342900" indent="-342900">
              <a:buClr>
                <a:schemeClr val="accent1"/>
              </a:buClr>
              <a:buFont typeface="Wingdings" pitchFamily="2" charset="2"/>
              <a:buChar char="n"/>
              <a:defRPr sz="1800" b="1"/>
            </a:lvl1pPr>
            <a:lvl2pPr marL="828000" indent="-324000">
              <a:buClr>
                <a:schemeClr val="accent1"/>
              </a:buClr>
              <a:buFont typeface="Arial" pitchFamily="34" charset="0"/>
              <a:buChar char="▬"/>
              <a:defRPr sz="1800" b="1"/>
            </a:lvl2pPr>
            <a:lvl3pPr marL="1143000" indent="-228600">
              <a:buFont typeface="Arial" pitchFamily="34" charset="0"/>
              <a:buChar char="‒"/>
              <a:defRPr sz="1800" b="1"/>
            </a:lvl3pPr>
            <a:lvl4pPr marL="1600200" indent="-228600">
              <a:buFont typeface="Arial" pitchFamily="34" charset="0"/>
              <a:buChar char="•"/>
              <a:defRPr sz="1800" b="1"/>
            </a:lvl4pPr>
            <a:lvl5pPr marL="2114550" indent="-285750">
              <a:buFont typeface="Arial" pitchFamily="34" charset="0"/>
              <a:buChar char="»"/>
              <a:defRPr sz="1800" b="1"/>
            </a:lvl5pPr>
          </a:lstStyle>
          <a:p>
            <a:pPr lvl="0"/>
            <a:r>
              <a:rPr lang="en-US" noProof="0" dirty="0" smtClean="0"/>
              <a:t>Образец текста</a:t>
            </a:r>
          </a:p>
          <a:p>
            <a:pPr lvl="1"/>
            <a:r>
              <a:rPr lang="en-US" noProof="0" dirty="0" smtClean="0"/>
              <a:t>Второй уровень</a:t>
            </a:r>
          </a:p>
          <a:p>
            <a:pPr lvl="2"/>
            <a:r>
              <a:rPr lang="en-US" noProof="0" dirty="0" smtClean="0"/>
              <a:t>Третий уровень</a:t>
            </a:r>
          </a:p>
          <a:p>
            <a:pPr lvl="3"/>
            <a:r>
              <a:rPr lang="en-US" noProof="0" dirty="0" smtClean="0"/>
              <a:t>Четвертый уровень</a:t>
            </a:r>
          </a:p>
          <a:p>
            <a:pPr lvl="4"/>
            <a:r>
              <a:rPr lang="en-US" noProof="0" dirty="0" smtClean="0"/>
              <a:t>Пятый уровень</a:t>
            </a:r>
            <a:endParaRPr lang="en-GB" noProof="0" dirty="0" smtClean="0"/>
          </a:p>
        </p:txBody>
      </p:sp>
      <p:sp>
        <p:nvSpPr>
          <p:cNvPr id="4" name="Titel 1"/>
          <p:cNvSpPr>
            <a:spLocks noGrp="1"/>
          </p:cNvSpPr>
          <p:nvPr>
            <p:ph type="title"/>
          </p:nvPr>
        </p:nvSpPr>
        <p:spPr>
          <a:xfrm>
            <a:off x="436970" y="153259"/>
            <a:ext cx="7541777" cy="356540"/>
          </a:xfrm>
          <a:prstGeom prst="rect">
            <a:avLst/>
          </a:prstGeom>
        </p:spPr>
        <p:txBody>
          <a:bodyPr lIns="0" tIns="0" rIns="0" bIns="0"/>
          <a:lstStyle>
            <a:lvl1pPr algn="l">
              <a:defRPr sz="2400" b="1"/>
            </a:lvl1pPr>
          </a:lstStyle>
          <a:p>
            <a:r>
              <a:rPr lang="en-US" noProof="0" smtClean="0"/>
              <a:t>Образец заголовка</a:t>
            </a:r>
            <a:endParaRPr lang="en-GB"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listing">
    <p:spTree>
      <p:nvGrpSpPr>
        <p:cNvPr id="1" name=""/>
        <p:cNvGrpSpPr/>
        <p:nvPr/>
      </p:nvGrpSpPr>
      <p:grpSpPr>
        <a:xfrm>
          <a:off x="0" y="0"/>
          <a:ext cx="0" cy="0"/>
          <a:chOff x="0" y="0"/>
          <a:chExt cx="0" cy="0"/>
        </a:xfrm>
      </p:grpSpPr>
      <p:sp>
        <p:nvSpPr>
          <p:cNvPr id="5" name="Textplatzhalter 2"/>
          <p:cNvSpPr>
            <a:spLocks noGrp="1"/>
          </p:cNvSpPr>
          <p:nvPr>
            <p:ph type="body" sz="quarter" idx="19"/>
          </p:nvPr>
        </p:nvSpPr>
        <p:spPr>
          <a:xfrm>
            <a:off x="436563" y="1300163"/>
            <a:ext cx="8253412" cy="372655"/>
          </a:xfrm>
          <a:prstGeom prst="rect">
            <a:avLst/>
          </a:prstGeom>
        </p:spPr>
        <p:txBody>
          <a:bodyPr lIns="0" tIns="0" rIns="0" bIns="0"/>
          <a:lstStyle>
            <a:lvl1pPr marL="0" indent="0">
              <a:buNone/>
              <a:defRPr sz="18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en-US" noProof="0" smtClean="0"/>
              <a:t>Образец текста</a:t>
            </a:r>
          </a:p>
        </p:txBody>
      </p:sp>
      <p:sp>
        <p:nvSpPr>
          <p:cNvPr id="6" name="Textplatzhalter 7"/>
          <p:cNvSpPr>
            <a:spLocks noGrp="1"/>
          </p:cNvSpPr>
          <p:nvPr>
            <p:ph type="body" sz="quarter" idx="10"/>
          </p:nvPr>
        </p:nvSpPr>
        <p:spPr>
          <a:xfrm>
            <a:off x="436564" y="1945537"/>
            <a:ext cx="8253412" cy="1710040"/>
          </a:xfrm>
          <a:prstGeom prst="rect">
            <a:avLst/>
          </a:prstGeom>
        </p:spPr>
        <p:txBody>
          <a:bodyPr lIns="0" tIns="0" rIns="0" bIns="0"/>
          <a:lstStyle>
            <a:lvl1pPr marL="342000" indent="-342900">
              <a:buClr>
                <a:srgbClr val="FFC000"/>
              </a:buClr>
              <a:buFont typeface="Wingdings" pitchFamily="2" charset="2"/>
              <a:buChar char="n"/>
              <a:defRPr sz="1800" b="1"/>
            </a:lvl1pPr>
            <a:lvl2pPr marL="742950" indent="-285750">
              <a:buClr>
                <a:schemeClr val="accent1"/>
              </a:buClr>
              <a:buFont typeface="Arial" pitchFamily="34" charset="0"/>
              <a:buChar char="▬"/>
              <a:defRPr sz="1800" b="1"/>
            </a:lvl2pPr>
            <a:lvl3pPr marL="1143000" indent="-228600">
              <a:buFont typeface="Arial" pitchFamily="34" charset="0"/>
              <a:buChar char="‒"/>
              <a:defRPr sz="1800" b="1"/>
            </a:lvl3pPr>
            <a:lvl4pPr marL="1600200" indent="-228600">
              <a:buFont typeface="Arial" pitchFamily="34" charset="0"/>
              <a:buChar char="•"/>
              <a:defRPr sz="1800" b="1"/>
            </a:lvl4pPr>
            <a:lvl5pPr>
              <a:defRPr sz="1800" b="1"/>
            </a:lvl5pPr>
          </a:lstStyle>
          <a:p>
            <a:pPr lvl="0"/>
            <a:r>
              <a:rPr lang="en-US" noProof="0" dirty="0" smtClean="0"/>
              <a:t>Образец текста</a:t>
            </a:r>
          </a:p>
          <a:p>
            <a:pPr lvl="1"/>
            <a:r>
              <a:rPr lang="en-US" noProof="0" dirty="0" smtClean="0"/>
              <a:t>Второй уровень</a:t>
            </a:r>
          </a:p>
          <a:p>
            <a:pPr lvl="2"/>
            <a:r>
              <a:rPr lang="en-US" noProof="0" dirty="0" smtClean="0"/>
              <a:t>Третий уровень</a:t>
            </a:r>
          </a:p>
          <a:p>
            <a:pPr lvl="3"/>
            <a:r>
              <a:rPr lang="en-US" noProof="0" dirty="0" smtClean="0"/>
              <a:t>Четвертый уровень</a:t>
            </a:r>
          </a:p>
          <a:p>
            <a:pPr lvl="4"/>
            <a:r>
              <a:rPr lang="en-US" noProof="0" dirty="0" smtClean="0"/>
              <a:t>Пятый уровень</a:t>
            </a:r>
            <a:endParaRPr lang="en-GB" noProof="0" dirty="0" smtClean="0"/>
          </a:p>
        </p:txBody>
      </p:sp>
      <p:sp>
        <p:nvSpPr>
          <p:cNvPr id="7" name="Titel 1"/>
          <p:cNvSpPr>
            <a:spLocks noGrp="1"/>
          </p:cNvSpPr>
          <p:nvPr>
            <p:ph type="title"/>
          </p:nvPr>
        </p:nvSpPr>
        <p:spPr>
          <a:xfrm>
            <a:off x="436564" y="153259"/>
            <a:ext cx="7542184" cy="356540"/>
          </a:xfrm>
          <a:prstGeom prst="rect">
            <a:avLst/>
          </a:prstGeom>
        </p:spPr>
        <p:txBody>
          <a:bodyPr lIns="0" tIns="0" rIns="0" bIns="0"/>
          <a:lstStyle>
            <a:lvl1pPr algn="l">
              <a:defRPr sz="2400" b="1"/>
            </a:lvl1pPr>
          </a:lstStyle>
          <a:p>
            <a:r>
              <a:rPr lang="en-US" noProof="0" dirty="0" smtClean="0"/>
              <a:t>Образец заголовка</a:t>
            </a:r>
            <a:endParaRPr lang="en-GB"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5" name="Bildplatzhalter 5"/>
          <p:cNvSpPr>
            <a:spLocks noGrp="1"/>
          </p:cNvSpPr>
          <p:nvPr>
            <p:ph type="pic" sz="quarter" idx="19"/>
          </p:nvPr>
        </p:nvSpPr>
        <p:spPr>
          <a:xfrm>
            <a:off x="4822825" y="1300163"/>
            <a:ext cx="3867150" cy="488632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1800" b="1"/>
            </a:lvl1pPr>
          </a:lstStyle>
          <a:p>
            <a:pPr lvl="0"/>
            <a:r>
              <a:rPr lang="en-US" noProof="0" dirty="0" smtClean="0"/>
              <a:t>Вставка рисунка</a:t>
            </a:r>
            <a:endParaRPr lang="en-GB" noProof="0" dirty="0" smtClean="0"/>
          </a:p>
        </p:txBody>
      </p:sp>
      <p:sp>
        <p:nvSpPr>
          <p:cNvPr id="7" name="Textplatzhalter 7"/>
          <p:cNvSpPr>
            <a:spLocks noGrp="1"/>
          </p:cNvSpPr>
          <p:nvPr>
            <p:ph type="body" sz="quarter" idx="20"/>
          </p:nvPr>
        </p:nvSpPr>
        <p:spPr>
          <a:xfrm>
            <a:off x="436563" y="1300163"/>
            <a:ext cx="3584575" cy="4886325"/>
          </a:xfrm>
          <a:prstGeom prst="rect">
            <a:avLst/>
          </a:prstGeom>
        </p:spPr>
        <p:txBody>
          <a:bodyPr/>
          <a:lstStyle>
            <a:lvl1pPr marL="0" indent="0">
              <a:buNone/>
              <a:defRPr lang="en-US" sz="1800" b="1" kern="1200" baseline="0" dirty="0">
                <a:solidFill>
                  <a:schemeClr val="tx1"/>
                </a:solidFill>
                <a:latin typeface="+mn-lt"/>
                <a:ea typeface="+mn-ea"/>
                <a:cs typeface="+mn-cs"/>
              </a:defRPr>
            </a:lvl1pPr>
          </a:lstStyle>
          <a:p>
            <a:pPr lvl="0"/>
            <a:r>
              <a:rPr lang="en-US" noProof="0" smtClean="0"/>
              <a:t>Образец текста</a:t>
            </a:r>
          </a:p>
        </p:txBody>
      </p:sp>
      <p:sp>
        <p:nvSpPr>
          <p:cNvPr id="8" name="Titel 1"/>
          <p:cNvSpPr>
            <a:spLocks noGrp="1"/>
          </p:cNvSpPr>
          <p:nvPr>
            <p:ph type="title"/>
          </p:nvPr>
        </p:nvSpPr>
        <p:spPr>
          <a:xfrm>
            <a:off x="436564" y="153259"/>
            <a:ext cx="7550276" cy="356540"/>
          </a:xfrm>
          <a:prstGeom prst="rect">
            <a:avLst/>
          </a:prstGeom>
        </p:spPr>
        <p:txBody>
          <a:bodyPr lIns="0" tIns="0" rIns="0" bIns="0"/>
          <a:lstStyle>
            <a:lvl1pPr algn="l">
              <a:defRPr sz="2400" b="1"/>
            </a:lvl1pPr>
          </a:lstStyle>
          <a:p>
            <a:r>
              <a:rPr lang="en-US" noProof="0" dirty="0" smtClean="0"/>
              <a:t>Образец заголовка</a:t>
            </a:r>
            <a:endParaRPr lang="en-GB"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with subtitle and text">
    <p:spTree>
      <p:nvGrpSpPr>
        <p:cNvPr id="1" name=""/>
        <p:cNvGrpSpPr/>
        <p:nvPr/>
      </p:nvGrpSpPr>
      <p:grpSpPr>
        <a:xfrm>
          <a:off x="0" y="0"/>
          <a:ext cx="0" cy="0"/>
          <a:chOff x="0" y="0"/>
          <a:chExt cx="0" cy="0"/>
        </a:xfrm>
      </p:grpSpPr>
      <p:sp>
        <p:nvSpPr>
          <p:cNvPr id="5" name="Rectangle 16"/>
          <p:cNvSpPr>
            <a:spLocks noChangeArrowheads="1"/>
          </p:cNvSpPr>
          <p:nvPr userDrawn="1"/>
        </p:nvSpPr>
        <p:spPr bwMode="auto">
          <a:xfrm>
            <a:off x="219075" y="6532563"/>
            <a:ext cx="8705850" cy="36512"/>
          </a:xfrm>
          <a:prstGeom prst="rect">
            <a:avLst/>
          </a:prstGeom>
          <a:solidFill>
            <a:srgbClr val="FFCC00"/>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en-GB" dirty="0">
              <a:latin typeface="+mn-lt"/>
              <a:cs typeface="+mn-cs"/>
            </a:endParaRPr>
          </a:p>
        </p:txBody>
      </p:sp>
      <p:sp>
        <p:nvSpPr>
          <p:cNvPr id="10" name="Textplatzhalter 2"/>
          <p:cNvSpPr>
            <a:spLocks noGrp="1"/>
          </p:cNvSpPr>
          <p:nvPr>
            <p:ph type="body" sz="quarter" idx="19"/>
          </p:nvPr>
        </p:nvSpPr>
        <p:spPr>
          <a:xfrm>
            <a:off x="436563" y="572769"/>
            <a:ext cx="7550585" cy="252623"/>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b="0">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en-US" noProof="0" smtClean="0"/>
              <a:t>Образец текста</a:t>
            </a:r>
          </a:p>
        </p:txBody>
      </p:sp>
      <p:sp>
        <p:nvSpPr>
          <p:cNvPr id="11" name="Textplatzhalter 2"/>
          <p:cNvSpPr>
            <a:spLocks noGrp="1"/>
          </p:cNvSpPr>
          <p:nvPr>
            <p:ph type="body" sz="quarter" idx="20"/>
          </p:nvPr>
        </p:nvSpPr>
        <p:spPr>
          <a:xfrm>
            <a:off x="436563" y="1300163"/>
            <a:ext cx="8253412" cy="372655"/>
          </a:xfrm>
          <a:prstGeom prst="rect">
            <a:avLst/>
          </a:prstGeom>
        </p:spPr>
        <p:txBody>
          <a:bodyPr lIns="0" tIns="0" rIns="0" bIns="0"/>
          <a:lstStyle>
            <a:lvl1pPr marL="0" indent="0">
              <a:buNone/>
              <a:defRPr sz="18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de-DE" noProof="0" smtClean="0"/>
              <a:t>Textmasterformat bearbeiten</a:t>
            </a:r>
          </a:p>
        </p:txBody>
      </p:sp>
      <p:sp>
        <p:nvSpPr>
          <p:cNvPr id="6" name="Titel 1"/>
          <p:cNvSpPr>
            <a:spLocks noGrp="1"/>
          </p:cNvSpPr>
          <p:nvPr>
            <p:ph type="title"/>
          </p:nvPr>
        </p:nvSpPr>
        <p:spPr>
          <a:xfrm>
            <a:off x="436564" y="153259"/>
            <a:ext cx="7550276" cy="356540"/>
          </a:xfrm>
          <a:prstGeom prst="rect">
            <a:avLst/>
          </a:prstGeom>
        </p:spPr>
        <p:txBody>
          <a:bodyPr lIns="0" tIns="0" rIns="0" bIns="0"/>
          <a:lstStyle>
            <a:lvl1pPr algn="l">
              <a:defRPr sz="2400" b="1"/>
            </a:lvl1pPr>
          </a:lstStyle>
          <a:p>
            <a:r>
              <a:rPr lang="en-US" noProof="0" smtClean="0"/>
              <a:t>Образец заголовка</a:t>
            </a:r>
            <a:endParaRPr lang="en-GB"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3" name="Titel 1"/>
          <p:cNvSpPr>
            <a:spLocks noGrp="1"/>
          </p:cNvSpPr>
          <p:nvPr>
            <p:ph type="title"/>
          </p:nvPr>
        </p:nvSpPr>
        <p:spPr>
          <a:xfrm>
            <a:off x="436564" y="153259"/>
            <a:ext cx="7550276" cy="356540"/>
          </a:xfrm>
          <a:prstGeom prst="rect">
            <a:avLst/>
          </a:prstGeom>
        </p:spPr>
        <p:txBody>
          <a:bodyPr lIns="0" tIns="0" rIns="0" bIns="0"/>
          <a:lstStyle>
            <a:lvl1pPr algn="l">
              <a:defRPr sz="2400" b="1"/>
            </a:lvl1pPr>
          </a:lstStyle>
          <a:p>
            <a:r>
              <a:rPr lang="en-US" noProof="0" smtClean="0"/>
              <a:t>Образец заголовка</a:t>
            </a:r>
            <a:endParaRPr lang="en-GB" noProof="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el, Text, Aufzählung">
    <p:spTree>
      <p:nvGrpSpPr>
        <p:cNvPr id="1" name=""/>
        <p:cNvGrpSpPr/>
        <p:nvPr/>
      </p:nvGrpSpPr>
      <p:grpSpPr>
        <a:xfrm>
          <a:off x="0" y="0"/>
          <a:ext cx="0" cy="0"/>
          <a:chOff x="0" y="0"/>
          <a:chExt cx="0" cy="0"/>
        </a:xfrm>
      </p:grpSpPr>
      <p:sp>
        <p:nvSpPr>
          <p:cNvPr id="4" name="Textplatzhalter 2"/>
          <p:cNvSpPr>
            <a:spLocks noGrp="1"/>
          </p:cNvSpPr>
          <p:nvPr>
            <p:ph type="body" sz="quarter" idx="18"/>
          </p:nvPr>
        </p:nvSpPr>
        <p:spPr>
          <a:xfrm>
            <a:off x="436563" y="145238"/>
            <a:ext cx="7542493" cy="372655"/>
          </a:xfrm>
          <a:prstGeom prst="rect">
            <a:avLst/>
          </a:prstGeom>
        </p:spPr>
        <p:txBody>
          <a:bodyPr lIns="0" tIns="0" rIns="0" bIns="0"/>
          <a:lstStyle>
            <a:lvl1pPr marL="0" indent="0">
              <a:buNone/>
              <a:defRPr sz="24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en-US" dirty="0" smtClean="0"/>
              <a:t>Образец текста</a:t>
            </a:r>
          </a:p>
        </p:txBody>
      </p:sp>
      <p:sp>
        <p:nvSpPr>
          <p:cNvPr id="5" name="Textplatzhalter 2"/>
          <p:cNvSpPr>
            <a:spLocks noGrp="1"/>
          </p:cNvSpPr>
          <p:nvPr>
            <p:ph type="body" sz="quarter" idx="19"/>
          </p:nvPr>
        </p:nvSpPr>
        <p:spPr>
          <a:xfrm>
            <a:off x="436563" y="1300163"/>
            <a:ext cx="8253412" cy="372655"/>
          </a:xfrm>
          <a:prstGeom prst="rect">
            <a:avLst/>
          </a:prstGeom>
        </p:spPr>
        <p:txBody>
          <a:bodyPr lIns="0" tIns="0" rIns="0" bIns="0"/>
          <a:lstStyle>
            <a:lvl1pPr marL="0" indent="0">
              <a:buNone/>
              <a:defRPr sz="1800" b="1">
                <a:latin typeface="+mn-lt"/>
              </a:defRPr>
            </a:lvl1pPr>
            <a:lvl2pPr marL="457200" indent="0">
              <a:buNone/>
              <a:defRPr sz="2400" b="1">
                <a:latin typeface="+mn-lt"/>
              </a:defRPr>
            </a:lvl2pPr>
            <a:lvl3pPr marL="914400" indent="0">
              <a:buNone/>
              <a:defRPr sz="2400" b="1">
                <a:latin typeface="+mn-lt"/>
              </a:defRPr>
            </a:lvl3pPr>
            <a:lvl4pPr marL="1371600" indent="0">
              <a:buNone/>
              <a:defRPr sz="2400" b="1">
                <a:latin typeface="+mn-lt"/>
              </a:defRPr>
            </a:lvl4pPr>
            <a:lvl5pPr marL="1828800" indent="0">
              <a:buNone/>
              <a:defRPr sz="2400" b="1">
                <a:latin typeface="+mn-lt"/>
              </a:defRPr>
            </a:lvl5pPr>
          </a:lstStyle>
          <a:p>
            <a:pPr lvl="0"/>
            <a:r>
              <a:rPr lang="de-DE" dirty="0" smtClean="0"/>
              <a:t>Text</a:t>
            </a:r>
            <a:endParaRPr lang="de-DE" dirty="0"/>
          </a:p>
        </p:txBody>
      </p:sp>
      <p:sp>
        <p:nvSpPr>
          <p:cNvPr id="6" name="Textplatzhalter 7"/>
          <p:cNvSpPr>
            <a:spLocks noGrp="1"/>
          </p:cNvSpPr>
          <p:nvPr>
            <p:ph type="body" sz="quarter" idx="10"/>
          </p:nvPr>
        </p:nvSpPr>
        <p:spPr>
          <a:xfrm>
            <a:off x="436564" y="1945537"/>
            <a:ext cx="8253412" cy="1710040"/>
          </a:xfrm>
          <a:prstGeom prst="rect">
            <a:avLst/>
          </a:prstGeom>
        </p:spPr>
        <p:txBody>
          <a:bodyPr lIns="0" tIns="0" rIns="0" bIns="0"/>
          <a:lstStyle>
            <a:lvl1pPr marL="342000" indent="-342900">
              <a:buClr>
                <a:srgbClr val="FFC000"/>
              </a:buClr>
              <a:buFont typeface="Arial" pitchFamily="34" charset="0"/>
              <a:buChar char="▬"/>
              <a:defRPr sz="1800" b="1"/>
            </a:lvl1pPr>
            <a:lvl2pPr>
              <a:defRPr sz="1800" b="1"/>
            </a:lvl2pPr>
            <a:lvl3pPr>
              <a:defRPr sz="1800" b="1"/>
            </a:lvl3pPr>
            <a:lvl4pPr>
              <a:defRPr sz="1800" b="1"/>
            </a:lvl4pPr>
            <a:lvl5pPr>
              <a:defRPr sz="1800" b="1"/>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0" y="901700"/>
            <a:ext cx="9144000" cy="36513"/>
          </a:xfrm>
          <a:prstGeom prst="rect">
            <a:avLst/>
          </a:prstGeom>
          <a:solidFill>
            <a:srgbClr val="FFCC00"/>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en-GB" dirty="0">
              <a:latin typeface="+mn-lt"/>
              <a:cs typeface="+mn-cs"/>
            </a:endParaRPr>
          </a:p>
        </p:txBody>
      </p:sp>
      <p:pic>
        <p:nvPicPr>
          <p:cNvPr id="1027" name="Picture 12" descr="P:\Vordrucke\Folienmaster\Präsentationsvorlage 2011\logo.gif"/>
          <p:cNvPicPr>
            <a:picLocks noChangeAspect="1" noChangeArrowheads="1"/>
          </p:cNvPicPr>
          <p:nvPr/>
        </p:nvPicPr>
        <p:blipFill>
          <a:blip r:embed="rId20"/>
          <a:srcRect/>
          <a:stretch>
            <a:fillRect/>
          </a:stretch>
        </p:blipFill>
        <p:spPr bwMode="auto">
          <a:xfrm>
            <a:off x="8174038" y="101600"/>
            <a:ext cx="836612" cy="696913"/>
          </a:xfrm>
          <a:prstGeom prst="rect">
            <a:avLst/>
          </a:prstGeom>
          <a:noFill/>
          <a:ln w="9525">
            <a:noFill/>
            <a:miter lim="800000"/>
            <a:headEnd/>
            <a:tailEnd/>
          </a:ln>
        </p:spPr>
      </p:pic>
      <p:sp>
        <p:nvSpPr>
          <p:cNvPr id="11" name="Text Box 13"/>
          <p:cNvSpPr txBox="1">
            <a:spLocks noChangeArrowheads="1"/>
          </p:cNvSpPr>
          <p:nvPr/>
        </p:nvSpPr>
        <p:spPr bwMode="auto">
          <a:xfrm>
            <a:off x="123825" y="6284913"/>
            <a:ext cx="1619250" cy="214312"/>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ct val="50000"/>
              </a:spcBef>
              <a:spcAft>
                <a:spcPts val="0"/>
              </a:spcAft>
              <a:defRPr/>
            </a:pPr>
            <a:r>
              <a:rPr lang="en-GB" sz="800" b="1" dirty="0" smtClean="0">
                <a:solidFill>
                  <a:schemeClr val="bg1">
                    <a:lumMod val="50000"/>
                  </a:schemeClr>
                </a:solidFill>
                <a:latin typeface="Arial" charset="0"/>
                <a:cs typeface="+mn-cs"/>
              </a:rPr>
              <a:t>People | Power | Partnership</a:t>
            </a:r>
            <a:endParaRPr lang="en-GB" sz="800" b="1" dirty="0">
              <a:solidFill>
                <a:schemeClr val="bg1">
                  <a:lumMod val="50000"/>
                </a:schemeClr>
              </a:solidFill>
              <a:latin typeface="Arial" charset="0"/>
              <a:cs typeface="+mn-cs"/>
            </a:endParaRPr>
          </a:p>
        </p:txBody>
      </p:sp>
      <p:sp>
        <p:nvSpPr>
          <p:cNvPr id="14" name="Text Box 17"/>
          <p:cNvSpPr txBox="1">
            <a:spLocks noChangeArrowheads="1"/>
          </p:cNvSpPr>
          <p:nvPr/>
        </p:nvSpPr>
        <p:spPr bwMode="auto">
          <a:xfrm>
            <a:off x="115888" y="6575425"/>
            <a:ext cx="1004887" cy="246063"/>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auto" hangingPunct="1">
              <a:spcBef>
                <a:spcPct val="50000"/>
              </a:spcBef>
              <a:spcAft>
                <a:spcPts val="0"/>
              </a:spcAft>
              <a:defRPr/>
            </a:pPr>
            <a:r>
              <a:rPr lang="en-GB" sz="1000" b="1" dirty="0" smtClean="0">
                <a:latin typeface="Arial" charset="0"/>
                <a:cs typeface="+mn-cs"/>
              </a:rPr>
              <a:t>2013-08-27</a:t>
            </a:r>
            <a:endParaRPr lang="en-GB" sz="1000" b="1" dirty="0">
              <a:latin typeface="Arial" charset="0"/>
              <a:cs typeface="+mn-cs"/>
            </a:endParaRPr>
          </a:p>
        </p:txBody>
      </p:sp>
      <p:sp>
        <p:nvSpPr>
          <p:cNvPr id="26" name="Rectangle 15"/>
          <p:cNvSpPr>
            <a:spLocks noChangeArrowheads="1"/>
          </p:cNvSpPr>
          <p:nvPr/>
        </p:nvSpPr>
        <p:spPr bwMode="auto">
          <a:xfrm>
            <a:off x="5583238" y="6575425"/>
            <a:ext cx="2906712" cy="246063"/>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algn="r" fontAlgn="auto">
              <a:spcBef>
                <a:spcPts val="0"/>
              </a:spcBef>
              <a:spcAft>
                <a:spcPts val="0"/>
              </a:spcAft>
              <a:defRPr/>
            </a:pPr>
            <a:r>
              <a:rPr lang="en-GB" sz="1000" b="1" dirty="0">
                <a:cs typeface="+mn-cs"/>
              </a:rPr>
              <a:t>Dr. Axel Schmidt/René Wermke </a:t>
            </a:r>
            <a:r>
              <a:rPr lang="en-GB" sz="800" b="1" dirty="0">
                <a:cs typeface="+mn-cs"/>
              </a:rPr>
              <a:t>| </a:t>
            </a:r>
            <a:r>
              <a:rPr lang="en-GB" sz="1000" dirty="0">
                <a:cs typeface="+mn-cs"/>
              </a:rPr>
              <a:t>HARTING IT</a:t>
            </a:r>
            <a:endParaRPr lang="en-GB" sz="1000" dirty="0">
              <a:cs typeface="+mn-cs"/>
            </a:endParaRPr>
          </a:p>
        </p:txBody>
      </p:sp>
      <p:sp>
        <p:nvSpPr>
          <p:cNvPr id="27" name="Textplatzhalter 26"/>
          <p:cNvSpPr txBox="1">
            <a:spLocks/>
          </p:cNvSpPr>
          <p:nvPr/>
        </p:nvSpPr>
        <p:spPr>
          <a:xfrm>
            <a:off x="1204913" y="6570663"/>
            <a:ext cx="3473450" cy="211137"/>
          </a:xfrm>
          <a:prstGeom prst="rect">
            <a:avLst/>
          </a:prstGeom>
        </p:spPr>
        <p:txBody>
          <a:bodyPr/>
          <a:lstStyle>
            <a:lvl1pPr marL="0" indent="0" algn="l" defTabSz="914400" rtl="0" eaLnBrk="1" latinLnBrk="0" hangingPunct="1">
              <a:spcBef>
                <a:spcPct val="5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defRPr/>
            </a:pPr>
            <a:r>
              <a:rPr lang="en-GB" sz="1000" b="1" u="sng" dirty="0" smtClean="0"/>
              <a:t>H</a:t>
            </a:r>
            <a:r>
              <a:rPr lang="en-GB" sz="1000" b="1" dirty="0" smtClean="0"/>
              <a:t>ARTING </a:t>
            </a:r>
            <a:r>
              <a:rPr lang="en-GB" sz="1000" b="1" u="sng" dirty="0" smtClean="0"/>
              <a:t>A</a:t>
            </a:r>
            <a:r>
              <a:rPr lang="en-GB" sz="1000" b="1" dirty="0" smtClean="0"/>
              <a:t>uto-</a:t>
            </a:r>
            <a:r>
              <a:rPr lang="en-GB" sz="1000" b="1" u="sng" dirty="0" smtClean="0"/>
              <a:t>I</a:t>
            </a:r>
            <a:r>
              <a:rPr lang="en-GB" sz="1000" b="1" dirty="0" smtClean="0"/>
              <a:t>D</a:t>
            </a:r>
            <a:r>
              <a:rPr lang="en-US" sz="1000" b="1" dirty="0" smtClean="0"/>
              <a:t> in </a:t>
            </a:r>
            <a:r>
              <a:rPr lang="en-US" sz="1000" b="1" u="sng" dirty="0" smtClean="0"/>
              <a:t>P</a:t>
            </a:r>
            <a:r>
              <a:rPr lang="en-US" sz="1000" b="1" dirty="0" smtClean="0"/>
              <a:t>roduction &amp; </a:t>
            </a:r>
            <a:r>
              <a:rPr lang="en-US" sz="1000" b="1" u="sng" dirty="0" smtClean="0"/>
              <a:t>L</a:t>
            </a:r>
            <a:r>
              <a:rPr lang="en-US" sz="1000" b="1" dirty="0" smtClean="0"/>
              <a:t>ogistics - HAIPL</a:t>
            </a:r>
            <a:endParaRPr lang="en-GB" sz="1000" b="1" dirty="0"/>
          </a:p>
        </p:txBody>
      </p:sp>
      <p:sp>
        <p:nvSpPr>
          <p:cNvPr id="9" name="Text Box 5"/>
          <p:cNvSpPr txBox="1">
            <a:spLocks noChangeArrowheads="1"/>
          </p:cNvSpPr>
          <p:nvPr/>
        </p:nvSpPr>
        <p:spPr bwMode="auto">
          <a:xfrm>
            <a:off x="8237538" y="6570663"/>
            <a:ext cx="795337" cy="246062"/>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fontAlgn="auto" hangingPunct="1">
              <a:spcBef>
                <a:spcPct val="50000"/>
              </a:spcBef>
              <a:spcAft>
                <a:spcPts val="0"/>
              </a:spcAft>
              <a:defRPr/>
            </a:pPr>
            <a:fld id="{7D55D14B-9B8A-4B29-92E0-45E2D6F878CF}" type="slidenum">
              <a:rPr lang="en-GB" sz="1000" b="1" smtClean="0">
                <a:latin typeface="Arial" pitchFamily="34" charset="0"/>
                <a:cs typeface="Arial" pitchFamily="34" charset="0"/>
              </a:rPr>
              <a:pPr algn="r" eaLnBrk="1" fontAlgn="auto" hangingPunct="1">
                <a:spcBef>
                  <a:spcPct val="50000"/>
                </a:spcBef>
                <a:spcAft>
                  <a:spcPts val="0"/>
                </a:spcAft>
                <a:defRPr/>
              </a:pPr>
              <a:t>‹#›</a:t>
            </a:fld>
            <a:r>
              <a:rPr lang="en-GB" sz="1000" b="1" dirty="0" smtClean="0">
                <a:latin typeface="Arial" pitchFamily="34" charset="0"/>
                <a:cs typeface="Arial" pitchFamily="34" charset="0"/>
              </a:rPr>
              <a:t>/XX</a:t>
            </a:r>
            <a:endParaRPr lang="en-GB" sz="1000" b="1" dirty="0">
              <a:latin typeface="Arial" pitchFamily="34" charset="0"/>
              <a:cs typeface="Arial" pitchFamily="34" charset="0"/>
            </a:endParaRPr>
          </a:p>
        </p:txBody>
      </p:sp>
      <p:sp>
        <p:nvSpPr>
          <p:cNvPr id="12" name="Rectangle 16"/>
          <p:cNvSpPr>
            <a:spLocks noChangeArrowheads="1"/>
          </p:cNvSpPr>
          <p:nvPr/>
        </p:nvSpPr>
        <p:spPr bwMode="auto">
          <a:xfrm>
            <a:off x="219075" y="6491288"/>
            <a:ext cx="8705850" cy="77787"/>
          </a:xfrm>
          <a:prstGeom prst="rect">
            <a:avLst/>
          </a:prstGeom>
          <a:solidFill>
            <a:srgbClr val="FFCC00"/>
          </a:solidFill>
          <a:ln>
            <a:noFill/>
          </a:ln>
          <a:effectLst/>
          <a:extLst>
            <a:ext uri="{91240B29-F687-4F45-9708-019B960494DF}"/>
            <a:ext uri="{AF507438-7753-43E0-B8FC-AC1667EBCBE1}"/>
          </a:extLst>
        </p:spPr>
        <p:txBody>
          <a:bodyPr wrap="none" anchor="ctr"/>
          <a:lstStyle/>
          <a:p>
            <a:pPr fontAlgn="auto">
              <a:spcBef>
                <a:spcPts val="0"/>
              </a:spcBef>
              <a:spcAft>
                <a:spcPts val="0"/>
              </a:spcAft>
              <a:defRPr/>
            </a:pPr>
            <a:endParaRPr lang="en-GB" dirty="0">
              <a:latin typeface="+mn-lt"/>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52" r:id="rId3"/>
    <p:sldLayoutId id="2147483653" r:id="rId4"/>
    <p:sldLayoutId id="2147483654" r:id="rId5"/>
    <p:sldLayoutId id="2147483655" r:id="rId6"/>
    <p:sldLayoutId id="2147483669"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jpeg"/><Relationship Id="rId1" Type="http://schemas.openxmlformats.org/officeDocument/2006/relationships/slideLayout" Target="../slideLayouts/slideLayout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5.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image" Target="../media/image60.jpeg"/><Relationship Id="rId1" Type="http://schemas.openxmlformats.org/officeDocument/2006/relationships/slideLayout" Target="../slideLayouts/slideLayout17.xml"/><Relationship Id="rId6" Type="http://schemas.openxmlformats.org/officeDocument/2006/relationships/image" Target="../media/image64.jpeg"/><Relationship Id="rId5" Type="http://schemas.openxmlformats.org/officeDocument/2006/relationships/image" Target="../media/image63.jpeg"/><Relationship Id="rId10" Type="http://schemas.openxmlformats.org/officeDocument/2006/relationships/image" Target="../media/image68.jpeg"/><Relationship Id="rId4" Type="http://schemas.openxmlformats.org/officeDocument/2006/relationships/image" Target="../media/image62.jpeg"/><Relationship Id="rId9" Type="http://schemas.openxmlformats.org/officeDocument/2006/relationships/image" Target="../media/image6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69.jpe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18.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image" Target="../media/image77.png"/><Relationship Id="rId1" Type="http://schemas.openxmlformats.org/officeDocument/2006/relationships/slideLayout" Target="../slideLayouts/slideLayout10.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11.xml"/><Relationship Id="rId5" Type="http://schemas.openxmlformats.org/officeDocument/2006/relationships/image" Target="../media/image88.png"/><Relationship Id="rId4" Type="http://schemas.openxmlformats.org/officeDocument/2006/relationships/image" Target="../media/image87.jpeg"/></Relationships>
</file>

<file path=ppt/slides/_rels/slide25.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89.jpeg"/><Relationship Id="rId7" Type="http://schemas.openxmlformats.org/officeDocument/2006/relationships/image" Target="../media/image93.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26.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jpeg"/><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slide" Target="slide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3" Type="http://schemas.openxmlformats.org/officeDocument/2006/relationships/image" Target="../media/image18.jpeg"/><Relationship Id="rId21" Type="http://schemas.openxmlformats.org/officeDocument/2006/relationships/image" Target="../media/image36.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image" Target="../media/image17.jpeg"/><Relationship Id="rId16" Type="http://schemas.openxmlformats.org/officeDocument/2006/relationships/image" Target="../media/image31.jpeg"/><Relationship Id="rId20" Type="http://schemas.openxmlformats.org/officeDocument/2006/relationships/image" Target="../media/image35.jpeg"/><Relationship Id="rId1" Type="http://schemas.openxmlformats.org/officeDocument/2006/relationships/slideLayout" Target="../slideLayouts/slideLayout9.xml"/><Relationship Id="rId6" Type="http://schemas.openxmlformats.org/officeDocument/2006/relationships/image" Target="../media/image21.jpeg"/><Relationship Id="rId11" Type="http://schemas.openxmlformats.org/officeDocument/2006/relationships/image" Target="../media/image26.jpeg"/><Relationship Id="rId24" Type="http://schemas.openxmlformats.org/officeDocument/2006/relationships/image" Target="../media/image39.png"/><Relationship Id="rId5" Type="http://schemas.openxmlformats.org/officeDocument/2006/relationships/image" Target="../media/image20.jpeg"/><Relationship Id="rId15" Type="http://schemas.openxmlformats.org/officeDocument/2006/relationships/image" Target="../media/image30.jpeg"/><Relationship Id="rId23" Type="http://schemas.openxmlformats.org/officeDocument/2006/relationships/image" Target="../media/image38.pn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jpe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el 1"/>
          <p:cNvSpPr>
            <a:spLocks noGrp="1"/>
          </p:cNvSpPr>
          <p:nvPr>
            <p:ph type="ctrTitle"/>
          </p:nvPr>
        </p:nvSpPr>
        <p:spPr bwMode="auto">
          <a:xfrm>
            <a:off x="436563" y="1277938"/>
            <a:ext cx="8253412" cy="2711450"/>
          </a:xfrm>
          <a:noFill/>
          <a:ln>
            <a:miter lim="800000"/>
            <a:headEnd/>
            <a:tailEnd/>
          </a:ln>
        </p:spPr>
        <p:txBody>
          <a:bodyPr vert="horz" wrap="square" lIns="91440" tIns="45720" rIns="91440" bIns="45720" numCol="1" anchor="t" anchorCtr="0" compatLnSpc="1">
            <a:prstTxWarp prst="textNoShape">
              <a:avLst/>
            </a:prstTxWarp>
          </a:bodyPr>
          <a:lstStyle/>
          <a:p>
            <a:r>
              <a:rPr lang="en-US" u="sng" smtClean="0">
                <a:latin typeface="Arial" charset="0"/>
                <a:cs typeface="Arial" charset="0"/>
              </a:rPr>
              <a:t>H</a:t>
            </a:r>
            <a:r>
              <a:rPr lang="en-US" smtClean="0">
                <a:latin typeface="Arial" charset="0"/>
                <a:cs typeface="Arial" charset="0"/>
              </a:rPr>
              <a:t>ARTING </a:t>
            </a:r>
            <a:r>
              <a:rPr lang="en-US" u="sng" smtClean="0">
                <a:latin typeface="Arial" charset="0"/>
                <a:cs typeface="Arial" charset="0"/>
              </a:rPr>
              <a:t>A</a:t>
            </a:r>
            <a:r>
              <a:rPr lang="en-US" smtClean="0">
                <a:latin typeface="Arial" charset="0"/>
                <a:cs typeface="Arial" charset="0"/>
              </a:rPr>
              <a:t>uto</a:t>
            </a:r>
            <a:r>
              <a:rPr lang="en-US" u="sng" smtClean="0">
                <a:latin typeface="Arial" charset="0"/>
                <a:cs typeface="Arial" charset="0"/>
              </a:rPr>
              <a:t>I</a:t>
            </a:r>
            <a:r>
              <a:rPr lang="en-US" smtClean="0">
                <a:latin typeface="Arial" charset="0"/>
                <a:cs typeface="Arial" charset="0"/>
              </a:rPr>
              <a:t>D </a:t>
            </a:r>
            <a:br>
              <a:rPr lang="en-US" smtClean="0">
                <a:latin typeface="Arial" charset="0"/>
                <a:cs typeface="Arial" charset="0"/>
              </a:rPr>
            </a:br>
            <a:r>
              <a:rPr lang="en-US" smtClean="0">
                <a:latin typeface="Arial" charset="0"/>
                <a:cs typeface="Arial" charset="0"/>
              </a:rPr>
              <a:t>in </a:t>
            </a:r>
            <a:r>
              <a:rPr lang="en-US" u="sng" smtClean="0">
                <a:latin typeface="Arial" charset="0"/>
                <a:cs typeface="Arial" charset="0"/>
              </a:rPr>
              <a:t>P</a:t>
            </a:r>
            <a:r>
              <a:rPr lang="en-US" smtClean="0">
                <a:latin typeface="Arial" charset="0"/>
                <a:cs typeface="Arial" charset="0"/>
              </a:rPr>
              <a:t>roduction &amp; </a:t>
            </a:r>
            <a:r>
              <a:rPr lang="en-US" u="sng" smtClean="0">
                <a:latin typeface="Arial" charset="0"/>
                <a:cs typeface="Arial" charset="0"/>
              </a:rPr>
              <a:t>L</a:t>
            </a:r>
            <a:r>
              <a:rPr lang="en-US" smtClean="0">
                <a:latin typeface="Arial" charset="0"/>
                <a:cs typeface="Arial" charset="0"/>
              </a:rPr>
              <a:t>ogistics</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mtClean="0">
                <a:latin typeface="Arial" charset="0"/>
                <a:cs typeface="Arial" charset="0"/>
              </a:rPr>
              <a:t>HAIPL</a:t>
            </a:r>
            <a:br>
              <a:rPr lang="en-US" smtClean="0">
                <a:latin typeface="Arial" charset="0"/>
                <a:cs typeface="Arial" charset="0"/>
              </a:rPr>
            </a:br>
            <a:r>
              <a:rPr lang="en-US" smtClean="0">
                <a:latin typeface="Arial" charset="0"/>
                <a:cs typeface="Arial" charset="0"/>
              </a:rPr>
              <a:t/>
            </a:r>
            <a:br>
              <a:rPr lang="en-US" smtClean="0">
                <a:latin typeface="Arial" charset="0"/>
                <a:cs typeface="Arial" charset="0"/>
              </a:rPr>
            </a:br>
            <a:r>
              <a:rPr lang="en-US" sz="2400" smtClean="0">
                <a:latin typeface="Arial" charset="0"/>
                <a:cs typeface="Arial" charset="0"/>
              </a:rPr>
              <a:t>presentation MAKC</a:t>
            </a:r>
            <a:br>
              <a:rPr lang="en-US" sz="2400" smtClean="0">
                <a:latin typeface="Arial" charset="0"/>
                <a:cs typeface="Arial" charset="0"/>
              </a:rPr>
            </a:br>
            <a:r>
              <a:rPr lang="en-US" sz="2400" smtClean="0">
                <a:latin typeface="Arial" charset="0"/>
                <a:cs typeface="Arial" charset="0"/>
              </a:rPr>
              <a:t>28.08.2013 - Moscow</a:t>
            </a:r>
            <a:endParaRPr lang="en-US"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platzhalter 1"/>
          <p:cNvSpPr>
            <a:spLocks noGrp="1"/>
          </p:cNvSpPr>
          <p:nvPr>
            <p:ph type="body" sz="quarter" idx="19"/>
          </p:nvPr>
        </p:nvSpPr>
        <p:spPr bwMode="auto">
          <a:xfrm>
            <a:off x="436563" y="1300163"/>
            <a:ext cx="8253412" cy="593725"/>
          </a:xfrm>
          <a:noFill/>
          <a:ln>
            <a:miter lim="800000"/>
            <a:headEnd/>
            <a:tailEnd/>
          </a:ln>
        </p:spPr>
        <p:txBody>
          <a:bodyPr vert="horz" wrap="square" numCol="1" anchor="t" anchorCtr="0" compatLnSpc="1">
            <a:prstTxWarp prst="textNoShape">
              <a:avLst/>
            </a:prstTxWarp>
          </a:bodyPr>
          <a:lstStyle/>
          <a:p>
            <a:r>
              <a:rPr lang="en-US" smtClean="0"/>
              <a:t>Ha-VIS RFID CT 89, CF 89, CS 89 Transponder for wet surfaces and concrete</a:t>
            </a:r>
          </a:p>
        </p:txBody>
      </p:sp>
      <p:sp>
        <p:nvSpPr>
          <p:cNvPr id="3" name="Textplatzhalter 2"/>
          <p:cNvSpPr>
            <a:spLocks noGrp="1"/>
          </p:cNvSpPr>
          <p:nvPr>
            <p:ph type="body" sz="quarter" idx="10"/>
          </p:nvPr>
        </p:nvSpPr>
        <p:spPr>
          <a:xfrm>
            <a:off x="436563" y="1946275"/>
            <a:ext cx="8253412" cy="1709738"/>
          </a:xfrm>
        </p:spPr>
        <p:txBody>
          <a:bodyPr/>
          <a:lstStyle/>
          <a:p>
            <a:pPr fontAlgn="auto">
              <a:spcAft>
                <a:spcPts val="0"/>
              </a:spcAft>
              <a:buFont typeface="Wingdings" pitchFamily="2" charset="2"/>
              <a:buChar char="§"/>
              <a:defRPr/>
            </a:pPr>
            <a:r>
              <a:rPr lang="en-US" b="0" dirty="0" smtClean="0"/>
              <a:t>Another challenging ambience for RFID Transponder is concrete. With our CT89 we can reach many useful applications in building industries.    </a:t>
            </a:r>
          </a:p>
          <a:p>
            <a:pPr fontAlgn="auto">
              <a:spcAft>
                <a:spcPts val="0"/>
              </a:spcAft>
              <a:defRPr/>
            </a:pPr>
            <a:endParaRPr lang="en-US" sz="1050" b="0" dirty="0" smtClean="0"/>
          </a:p>
          <a:p>
            <a:pPr fontAlgn="auto">
              <a:spcAft>
                <a:spcPts val="0"/>
              </a:spcAft>
              <a:buFont typeface="Wingdings" pitchFamily="2" charset="2"/>
              <a:buChar char="§"/>
              <a:defRPr/>
            </a:pPr>
            <a:r>
              <a:rPr lang="en-US" b="0" dirty="0" smtClean="0"/>
              <a:t>Advantages   </a:t>
            </a:r>
          </a:p>
          <a:p>
            <a:pPr fontAlgn="auto">
              <a:spcAft>
                <a:spcPts val="0"/>
              </a:spcAft>
              <a:buFont typeface="Wingdings" pitchFamily="2" charset="2"/>
              <a:buChar char="§"/>
              <a:defRPr/>
            </a:pPr>
            <a:r>
              <a:rPr lang="en-US" b="0" dirty="0" smtClean="0"/>
              <a:t>Size 165 x 51 x 2 mm</a:t>
            </a:r>
          </a:p>
          <a:p>
            <a:pPr fontAlgn="auto">
              <a:spcAft>
                <a:spcPts val="0"/>
              </a:spcAft>
              <a:buFont typeface="Wingdings" pitchFamily="2" charset="2"/>
              <a:buChar char="§"/>
              <a:defRPr/>
            </a:pPr>
            <a:r>
              <a:rPr lang="en-US" b="0" dirty="0" smtClean="0"/>
              <a:t>Read Range 5 m </a:t>
            </a:r>
          </a:p>
          <a:p>
            <a:pPr fontAlgn="auto">
              <a:spcAft>
                <a:spcPts val="0"/>
              </a:spcAft>
              <a:buFont typeface="Wingdings" pitchFamily="2" charset="2"/>
              <a:buChar char="§"/>
              <a:defRPr/>
            </a:pPr>
            <a:r>
              <a:rPr lang="en-US" b="0" dirty="0" smtClean="0"/>
              <a:t>Extended memory</a:t>
            </a:r>
          </a:p>
          <a:p>
            <a:pPr fontAlgn="auto">
              <a:spcAft>
                <a:spcPts val="0"/>
              </a:spcAft>
              <a:buFont typeface="Wingdings" pitchFamily="2" charset="2"/>
              <a:buChar char="§"/>
              <a:defRPr/>
            </a:pPr>
            <a:r>
              <a:rPr lang="en-US" b="0" dirty="0" smtClean="0"/>
              <a:t>Temperature range of –40°C up to 85°C</a:t>
            </a:r>
          </a:p>
          <a:p>
            <a:pPr fontAlgn="auto">
              <a:spcAft>
                <a:spcPts val="0"/>
              </a:spcAft>
              <a:buFont typeface="Wingdings" pitchFamily="2" charset="2"/>
              <a:buChar char="§"/>
              <a:defRPr/>
            </a:pPr>
            <a:r>
              <a:rPr lang="en-US" b="0" dirty="0" smtClean="0"/>
              <a:t>Degree of protection up to IP69k</a:t>
            </a:r>
            <a:endParaRPr lang="en-US" b="0" dirty="0"/>
          </a:p>
        </p:txBody>
      </p:sp>
      <p:sp>
        <p:nvSpPr>
          <p:cNvPr id="31747" name="Text Box 8"/>
          <p:cNvSpPr txBox="1">
            <a:spLocks noChangeArrowheads="1"/>
          </p:cNvSpPr>
          <p:nvPr/>
        </p:nvSpPr>
        <p:spPr bwMode="auto">
          <a:xfrm>
            <a:off x="1676400" y="5943600"/>
            <a:ext cx="1828800" cy="554038"/>
          </a:xfrm>
          <a:prstGeom prst="rect">
            <a:avLst/>
          </a:prstGeom>
          <a:noFill/>
          <a:ln w="9525">
            <a:noFill/>
            <a:miter lim="800000"/>
            <a:headEnd/>
            <a:tailEnd/>
          </a:ln>
        </p:spPr>
        <p:txBody>
          <a:bodyPr>
            <a:spAutoFit/>
          </a:bodyPr>
          <a:lstStyle/>
          <a:p>
            <a:pPr>
              <a:spcBef>
                <a:spcPct val="50000"/>
              </a:spcBef>
            </a:pPr>
            <a:r>
              <a:rPr lang="de-DE" sz="1200" b="1"/>
              <a:t>construction industrie</a:t>
            </a:r>
          </a:p>
          <a:p>
            <a:pPr>
              <a:spcBef>
                <a:spcPct val="50000"/>
              </a:spcBef>
            </a:pPr>
            <a:r>
              <a:rPr lang="de-DE" sz="1200" b="1"/>
              <a:t>concrete applications</a:t>
            </a:r>
          </a:p>
        </p:txBody>
      </p:sp>
      <p:sp>
        <p:nvSpPr>
          <p:cNvPr id="31748" name="Text Box 9"/>
          <p:cNvSpPr txBox="1">
            <a:spLocks noChangeArrowheads="1"/>
          </p:cNvSpPr>
          <p:nvPr/>
        </p:nvSpPr>
        <p:spPr bwMode="auto">
          <a:xfrm>
            <a:off x="4191000" y="5943600"/>
            <a:ext cx="2286000" cy="549275"/>
          </a:xfrm>
          <a:prstGeom prst="rect">
            <a:avLst/>
          </a:prstGeom>
          <a:noFill/>
          <a:ln w="9525">
            <a:noFill/>
            <a:miter lim="800000"/>
            <a:headEnd/>
            <a:tailEnd/>
          </a:ln>
        </p:spPr>
        <p:txBody>
          <a:bodyPr>
            <a:spAutoFit/>
          </a:bodyPr>
          <a:lstStyle/>
          <a:p>
            <a:pPr>
              <a:spcBef>
                <a:spcPct val="50000"/>
              </a:spcBef>
            </a:pPr>
            <a:r>
              <a:rPr lang="de-DE" sz="1200" b="1"/>
              <a:t>Concrete floor</a:t>
            </a:r>
          </a:p>
          <a:p>
            <a:pPr>
              <a:spcBef>
                <a:spcPct val="50000"/>
              </a:spcBef>
            </a:pPr>
            <a:r>
              <a:rPr lang="de-DE" sz="1200" b="1"/>
              <a:t>Location from Storage Areas </a:t>
            </a:r>
          </a:p>
        </p:txBody>
      </p:sp>
      <p:sp>
        <p:nvSpPr>
          <p:cNvPr id="31749" name="Text Box 10"/>
          <p:cNvSpPr txBox="1">
            <a:spLocks noChangeArrowheads="1"/>
          </p:cNvSpPr>
          <p:nvPr/>
        </p:nvSpPr>
        <p:spPr bwMode="auto">
          <a:xfrm>
            <a:off x="6781800" y="5943600"/>
            <a:ext cx="1981200" cy="549275"/>
          </a:xfrm>
          <a:prstGeom prst="rect">
            <a:avLst/>
          </a:prstGeom>
          <a:noFill/>
          <a:ln w="9525">
            <a:noFill/>
            <a:miter lim="800000"/>
            <a:headEnd/>
            <a:tailEnd/>
          </a:ln>
        </p:spPr>
        <p:txBody>
          <a:bodyPr>
            <a:spAutoFit/>
          </a:bodyPr>
          <a:lstStyle/>
          <a:p>
            <a:pPr>
              <a:spcBef>
                <a:spcPct val="50000"/>
              </a:spcBef>
            </a:pPr>
            <a:r>
              <a:rPr lang="de-DE" sz="1200" b="1"/>
              <a:t>reinforced</a:t>
            </a:r>
          </a:p>
          <a:p>
            <a:pPr>
              <a:spcBef>
                <a:spcPct val="50000"/>
              </a:spcBef>
            </a:pPr>
            <a:r>
              <a:rPr lang="de-DE" sz="1200" b="1"/>
              <a:t>concrete applications</a:t>
            </a:r>
          </a:p>
        </p:txBody>
      </p:sp>
      <p:pic>
        <p:nvPicPr>
          <p:cNvPr id="31750" name="Picture 12" descr="C:\Dokumente und Einstellungen\wermke\Eigene Dateien\Eigene Bilder\ha-vis-rfid-ct-89-in-beton-100x65.jpg"/>
          <p:cNvPicPr>
            <a:picLocks noChangeAspect="1" noChangeArrowheads="1"/>
          </p:cNvPicPr>
          <p:nvPr/>
        </p:nvPicPr>
        <p:blipFill>
          <a:blip r:embed="rId2"/>
          <a:srcRect/>
          <a:stretch>
            <a:fillRect/>
          </a:stretch>
        </p:blipFill>
        <p:spPr bwMode="auto">
          <a:xfrm>
            <a:off x="1752600" y="4975225"/>
            <a:ext cx="1371600" cy="892175"/>
          </a:xfrm>
          <a:prstGeom prst="rect">
            <a:avLst/>
          </a:prstGeom>
          <a:noFill/>
          <a:ln w="9525">
            <a:noFill/>
            <a:miter lim="800000"/>
            <a:headEnd/>
            <a:tailEnd/>
          </a:ln>
        </p:spPr>
      </p:pic>
      <p:pic>
        <p:nvPicPr>
          <p:cNvPr id="31751" name="Picture 13" descr="C:\Dokumente und Einstellungen\wermke\Eigene Dateien\Eigene Bilder\ha-vis-rfid-ct-89-in-betonb-100x65.jpg"/>
          <p:cNvPicPr>
            <a:picLocks noChangeAspect="1" noChangeArrowheads="1"/>
          </p:cNvPicPr>
          <p:nvPr/>
        </p:nvPicPr>
        <p:blipFill>
          <a:blip r:embed="rId3"/>
          <a:srcRect/>
          <a:stretch>
            <a:fillRect/>
          </a:stretch>
        </p:blipFill>
        <p:spPr bwMode="auto">
          <a:xfrm>
            <a:off x="4267200" y="4953000"/>
            <a:ext cx="1371600" cy="892175"/>
          </a:xfrm>
          <a:prstGeom prst="rect">
            <a:avLst/>
          </a:prstGeom>
          <a:noFill/>
          <a:ln w="9525">
            <a:noFill/>
            <a:miter lim="800000"/>
            <a:headEnd/>
            <a:tailEnd/>
          </a:ln>
        </p:spPr>
      </p:pic>
      <p:pic>
        <p:nvPicPr>
          <p:cNvPr id="31752" name="Picture 15" descr="C:\Dokumente und Einstellungen\wermke\Eigene Dateien\Eigene Bilder\vor_ort_beton.jpg"/>
          <p:cNvPicPr>
            <a:picLocks noChangeAspect="1" noChangeArrowheads="1"/>
          </p:cNvPicPr>
          <p:nvPr/>
        </p:nvPicPr>
        <p:blipFill>
          <a:blip r:embed="rId4"/>
          <a:srcRect/>
          <a:stretch>
            <a:fillRect/>
          </a:stretch>
        </p:blipFill>
        <p:spPr bwMode="auto">
          <a:xfrm>
            <a:off x="6858000" y="4843463"/>
            <a:ext cx="1600200" cy="1023937"/>
          </a:xfrm>
          <a:prstGeom prst="rect">
            <a:avLst/>
          </a:prstGeom>
          <a:noFill/>
          <a:ln w="9525">
            <a:noFill/>
            <a:miter lim="800000"/>
            <a:headEnd/>
            <a:tailEnd/>
          </a:ln>
        </p:spPr>
      </p:pic>
      <p:pic>
        <p:nvPicPr>
          <p:cNvPr id="31753" name="Picture 2" descr="Y:\RFID\Produktfotos\Transponder\CT 89.jpg"/>
          <p:cNvPicPr>
            <a:picLocks noChangeAspect="1" noChangeArrowheads="1"/>
          </p:cNvPicPr>
          <p:nvPr/>
        </p:nvPicPr>
        <p:blipFill>
          <a:blip r:embed="rId5"/>
          <a:srcRect/>
          <a:stretch>
            <a:fillRect/>
          </a:stretch>
        </p:blipFill>
        <p:spPr bwMode="auto">
          <a:xfrm>
            <a:off x="-26557288" y="-2087563"/>
            <a:ext cx="5410200" cy="3600451"/>
          </a:xfrm>
          <a:prstGeom prst="rect">
            <a:avLst/>
          </a:prstGeom>
          <a:noFill/>
          <a:ln w="9525">
            <a:noFill/>
            <a:miter lim="800000"/>
            <a:headEnd/>
            <a:tailEnd/>
          </a:ln>
        </p:spPr>
      </p:pic>
      <p:pic>
        <p:nvPicPr>
          <p:cNvPr id="31754" name="Grafik 11"/>
          <p:cNvPicPr>
            <a:picLocks noChangeAspect="1"/>
          </p:cNvPicPr>
          <p:nvPr/>
        </p:nvPicPr>
        <p:blipFill>
          <a:blip r:embed="rId6"/>
          <a:srcRect r="5" b="79"/>
          <a:stretch>
            <a:fillRect/>
          </a:stretch>
        </p:blipFill>
        <p:spPr bwMode="auto">
          <a:xfrm>
            <a:off x="6600825" y="2508250"/>
            <a:ext cx="2535238" cy="1270000"/>
          </a:xfrm>
          <a:prstGeom prst="rect">
            <a:avLst/>
          </a:prstGeom>
          <a:noFill/>
          <a:ln w="9525">
            <a:noFill/>
            <a:miter lim="800000"/>
            <a:headEnd/>
            <a:tailEnd/>
          </a:ln>
        </p:spPr>
      </p:pic>
      <p:pic>
        <p:nvPicPr>
          <p:cNvPr id="31755" name="Grafik 12"/>
          <p:cNvPicPr>
            <a:picLocks noChangeAspect="1"/>
          </p:cNvPicPr>
          <p:nvPr/>
        </p:nvPicPr>
        <p:blipFill>
          <a:blip r:embed="rId7"/>
          <a:srcRect/>
          <a:stretch>
            <a:fillRect/>
          </a:stretch>
        </p:blipFill>
        <p:spPr bwMode="auto">
          <a:xfrm>
            <a:off x="4660900" y="2711450"/>
            <a:ext cx="1947863" cy="985838"/>
          </a:xfrm>
          <a:prstGeom prst="rect">
            <a:avLst/>
          </a:prstGeom>
          <a:noFill/>
          <a:ln w="9525">
            <a:noFill/>
            <a:miter lim="800000"/>
            <a:headEnd/>
            <a:tailEnd/>
          </a:ln>
        </p:spPr>
      </p:pic>
      <p:pic>
        <p:nvPicPr>
          <p:cNvPr id="31756" name="Grafik 13"/>
          <p:cNvPicPr>
            <a:picLocks noChangeAspect="1"/>
          </p:cNvPicPr>
          <p:nvPr/>
        </p:nvPicPr>
        <p:blipFill>
          <a:blip r:embed="rId8"/>
          <a:srcRect r="66" b="111"/>
          <a:stretch>
            <a:fillRect/>
          </a:stretch>
        </p:blipFill>
        <p:spPr bwMode="auto">
          <a:xfrm>
            <a:off x="3095625" y="2892425"/>
            <a:ext cx="1573213" cy="814388"/>
          </a:xfrm>
          <a:prstGeom prst="rect">
            <a:avLst/>
          </a:prstGeom>
          <a:noFill/>
          <a:ln w="9525">
            <a:noFill/>
            <a:miter lim="800000"/>
            <a:headEnd/>
            <a:tailEnd/>
          </a:ln>
        </p:spPr>
      </p:pic>
      <p:sp>
        <p:nvSpPr>
          <p:cNvPr id="31757" name="Titel 3"/>
          <p:cNvSpPr>
            <a:spLocks noGrp="1"/>
          </p:cNvSpPr>
          <p:nvPr>
            <p:ph type="title"/>
          </p:nvPr>
        </p:nvSpPr>
        <p:spPr bwMode="auto">
          <a:xfrm>
            <a:off x="436563" y="153988"/>
            <a:ext cx="7542212" cy="355600"/>
          </a:xfrm>
          <a:noFill/>
          <a:ln>
            <a:miter lim="800000"/>
            <a:headEnd/>
            <a:tailEnd/>
          </a:ln>
        </p:spPr>
        <p:txBody>
          <a:bodyPr vert="horz" wrap="square" numCol="1" anchor="t" anchorCtr="0" compatLnSpc="1">
            <a:prstTxWarp prst="textNoShape">
              <a:avLst/>
            </a:prstTxWarp>
          </a:bodyPr>
          <a:lstStyle/>
          <a:p>
            <a:r>
              <a:rPr lang="en-US" smtClean="0"/>
              <a:t>Ha-VIS RFID Transponder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platzhalter 1"/>
          <p:cNvSpPr>
            <a:spLocks noGrp="1"/>
          </p:cNvSpPr>
          <p:nvPr>
            <p:ph type="body" sz="quarter" idx="19"/>
          </p:nvPr>
        </p:nvSpPr>
        <p:spPr bwMode="auto">
          <a:xfrm>
            <a:off x="436563" y="1300163"/>
            <a:ext cx="8253412" cy="373062"/>
          </a:xfrm>
          <a:noFill/>
          <a:ln>
            <a:miter lim="800000"/>
            <a:headEnd/>
            <a:tailEnd/>
          </a:ln>
        </p:spPr>
        <p:txBody>
          <a:bodyPr vert="horz" wrap="square" numCol="1" anchor="t" anchorCtr="0" compatLnSpc="1">
            <a:prstTxWarp prst="textNoShape">
              <a:avLst/>
            </a:prstTxWarp>
          </a:bodyPr>
          <a:lstStyle/>
          <a:p>
            <a:r>
              <a:rPr lang="en-US" smtClean="0"/>
              <a:t>Ha-VIS RFID SL 89 for special applications integrated in metallic ambience</a:t>
            </a:r>
          </a:p>
        </p:txBody>
      </p:sp>
      <p:sp>
        <p:nvSpPr>
          <p:cNvPr id="3" name="Textplatzhalter 2"/>
          <p:cNvSpPr>
            <a:spLocks noGrp="1"/>
          </p:cNvSpPr>
          <p:nvPr>
            <p:ph type="body" sz="quarter" idx="10"/>
          </p:nvPr>
        </p:nvSpPr>
        <p:spPr>
          <a:xfrm>
            <a:off x="436563" y="1749425"/>
            <a:ext cx="8253412" cy="3557588"/>
          </a:xfrm>
        </p:spPr>
        <p:txBody>
          <a:bodyPr/>
          <a:lstStyle/>
          <a:p>
            <a:pPr fontAlgn="auto">
              <a:spcAft>
                <a:spcPts val="0"/>
              </a:spcAft>
              <a:buFont typeface="Wingdings" pitchFamily="2" charset="2"/>
              <a:buChar char="§"/>
              <a:defRPr/>
            </a:pPr>
            <a:r>
              <a:rPr lang="en-US" b="0" dirty="0" smtClean="0"/>
              <a:t>RFID is always a problem to integrate in metallic ambience. This is caused by the shielding effect of metal. The SL89 is developed to overcome exactly this barrier by using the shielding metal as antenna.</a:t>
            </a:r>
          </a:p>
          <a:p>
            <a:pPr fontAlgn="auto">
              <a:spcAft>
                <a:spcPts val="0"/>
              </a:spcAft>
              <a:buFont typeface="Wingdings" pitchFamily="2" charset="2"/>
              <a:buChar char="§"/>
              <a:defRPr/>
            </a:pPr>
            <a:endParaRPr lang="en-US" sz="1050" b="0" dirty="0" smtClean="0"/>
          </a:p>
          <a:p>
            <a:pPr fontAlgn="auto">
              <a:spcAft>
                <a:spcPts val="0"/>
              </a:spcAft>
              <a:buFont typeface="Wingdings" pitchFamily="2" charset="2"/>
              <a:buChar char="§"/>
              <a:defRPr/>
            </a:pPr>
            <a:r>
              <a:rPr lang="en-US" b="0" dirty="0" smtClean="0"/>
              <a:t>Size 30 x 26 x 5 mm</a:t>
            </a:r>
          </a:p>
          <a:p>
            <a:pPr fontAlgn="auto">
              <a:spcAft>
                <a:spcPts val="0"/>
              </a:spcAft>
              <a:buFont typeface="Wingdings" pitchFamily="2" charset="2"/>
              <a:buChar char="§"/>
              <a:defRPr/>
            </a:pPr>
            <a:r>
              <a:rPr lang="en-US" b="0" dirty="0" smtClean="0"/>
              <a:t>Read Range 5 m </a:t>
            </a:r>
          </a:p>
          <a:p>
            <a:pPr fontAlgn="auto">
              <a:spcAft>
                <a:spcPts val="0"/>
              </a:spcAft>
              <a:buFont typeface="Wingdings" pitchFamily="2" charset="2"/>
              <a:buChar char="§"/>
              <a:defRPr/>
            </a:pPr>
            <a:r>
              <a:rPr lang="en-US" b="0" dirty="0" smtClean="0"/>
              <a:t>Function in metal</a:t>
            </a:r>
          </a:p>
          <a:p>
            <a:pPr fontAlgn="auto">
              <a:spcAft>
                <a:spcPts val="0"/>
              </a:spcAft>
              <a:buFont typeface="Wingdings" pitchFamily="2" charset="2"/>
              <a:buChar char="§"/>
              <a:defRPr/>
            </a:pPr>
            <a:r>
              <a:rPr lang="en-US" b="0" dirty="0" smtClean="0"/>
              <a:t>Temperature range of –40°C up to 85°C</a:t>
            </a:r>
          </a:p>
          <a:p>
            <a:pPr fontAlgn="auto">
              <a:spcAft>
                <a:spcPts val="0"/>
              </a:spcAft>
              <a:buFont typeface="Wingdings" pitchFamily="2" charset="2"/>
              <a:buChar char="§"/>
              <a:defRPr/>
            </a:pPr>
            <a:r>
              <a:rPr lang="en-US" b="0" dirty="0" smtClean="0"/>
              <a:t>Degree of protection up to IP69k</a:t>
            </a:r>
          </a:p>
          <a:p>
            <a:pPr fontAlgn="auto">
              <a:spcAft>
                <a:spcPts val="0"/>
              </a:spcAft>
              <a:buFont typeface="Wingdings" pitchFamily="2" charset="2"/>
              <a:buChar char="§"/>
              <a:defRPr/>
            </a:pPr>
            <a:r>
              <a:rPr lang="en-US" b="0" dirty="0" smtClean="0"/>
              <a:t>Extended memory</a:t>
            </a:r>
            <a:endParaRPr lang="en-US" b="0" dirty="0"/>
          </a:p>
        </p:txBody>
      </p:sp>
      <p:pic>
        <p:nvPicPr>
          <p:cNvPr id="32771" name="Picture 2"/>
          <p:cNvPicPr>
            <a:picLocks noChangeAspect="1" noChangeArrowheads="1"/>
          </p:cNvPicPr>
          <p:nvPr/>
        </p:nvPicPr>
        <p:blipFill>
          <a:blip r:embed="rId2"/>
          <a:srcRect/>
          <a:stretch>
            <a:fillRect/>
          </a:stretch>
        </p:blipFill>
        <p:spPr bwMode="auto">
          <a:xfrm>
            <a:off x="5413375" y="2605088"/>
            <a:ext cx="3657600" cy="1036637"/>
          </a:xfrm>
          <a:prstGeom prst="rect">
            <a:avLst/>
          </a:prstGeom>
          <a:noFill/>
          <a:ln w="9525">
            <a:noFill/>
            <a:miter lim="800000"/>
            <a:headEnd/>
            <a:tailEnd/>
          </a:ln>
        </p:spPr>
      </p:pic>
      <p:pic>
        <p:nvPicPr>
          <p:cNvPr id="32772" name="Picture 3"/>
          <p:cNvPicPr>
            <a:picLocks noChangeAspect="1" noChangeArrowheads="1"/>
          </p:cNvPicPr>
          <p:nvPr/>
        </p:nvPicPr>
        <p:blipFill>
          <a:blip r:embed="rId3"/>
          <a:srcRect/>
          <a:stretch>
            <a:fillRect/>
          </a:stretch>
        </p:blipFill>
        <p:spPr bwMode="auto">
          <a:xfrm>
            <a:off x="3819525" y="2719388"/>
            <a:ext cx="1195388" cy="896937"/>
          </a:xfrm>
          <a:prstGeom prst="rect">
            <a:avLst/>
          </a:prstGeom>
          <a:noFill/>
          <a:ln w="9525">
            <a:noFill/>
            <a:miter lim="800000"/>
            <a:headEnd/>
            <a:tailEnd/>
          </a:ln>
        </p:spPr>
      </p:pic>
      <p:pic>
        <p:nvPicPr>
          <p:cNvPr id="32773" name="Picture 10" descr="C:\Dokumente und Einstellungen\wermke\Eigene Dateien\Eigene Bilder\ha-vis-rfid-sl-89-an-achse-100x65.jpg"/>
          <p:cNvPicPr>
            <a:picLocks noChangeAspect="1" noChangeArrowheads="1"/>
          </p:cNvPicPr>
          <p:nvPr/>
        </p:nvPicPr>
        <p:blipFill>
          <a:blip r:embed="rId4"/>
          <a:srcRect/>
          <a:stretch>
            <a:fillRect/>
          </a:stretch>
        </p:blipFill>
        <p:spPr bwMode="auto">
          <a:xfrm>
            <a:off x="7631113" y="5030788"/>
            <a:ext cx="1371600" cy="892175"/>
          </a:xfrm>
          <a:prstGeom prst="rect">
            <a:avLst/>
          </a:prstGeom>
          <a:noFill/>
          <a:ln w="9525">
            <a:noFill/>
            <a:miter lim="800000"/>
            <a:headEnd/>
            <a:tailEnd/>
          </a:ln>
        </p:spPr>
      </p:pic>
      <p:pic>
        <p:nvPicPr>
          <p:cNvPr id="32774" name="Picture 11" descr="C:\Dokumente und Einstellungen\wermke\Eigene Dateien\Eigene Bilder\ha-vis-rfid-sl-89-an-kegs-100x65.jpg"/>
          <p:cNvPicPr>
            <a:picLocks noChangeAspect="1" noChangeArrowheads="1"/>
          </p:cNvPicPr>
          <p:nvPr/>
        </p:nvPicPr>
        <p:blipFill>
          <a:blip r:embed="rId5"/>
          <a:srcRect/>
          <a:stretch>
            <a:fillRect/>
          </a:stretch>
        </p:blipFill>
        <p:spPr bwMode="auto">
          <a:xfrm>
            <a:off x="7640638" y="3706813"/>
            <a:ext cx="1371600" cy="892175"/>
          </a:xfrm>
          <a:prstGeom prst="rect">
            <a:avLst/>
          </a:prstGeom>
          <a:noFill/>
          <a:ln w="9525">
            <a:noFill/>
            <a:miter lim="800000"/>
            <a:headEnd/>
            <a:tailEnd/>
          </a:ln>
        </p:spPr>
      </p:pic>
      <p:pic>
        <p:nvPicPr>
          <p:cNvPr id="32775" name="Picture 12" descr="C:\Dokumente und Einstellungen\wermke\Eigene Dateien\Eigene Bilder\ha-vis-rfid-sl-89-auf-meta-100x65.jpg"/>
          <p:cNvPicPr>
            <a:picLocks noChangeAspect="1" noChangeArrowheads="1"/>
          </p:cNvPicPr>
          <p:nvPr/>
        </p:nvPicPr>
        <p:blipFill>
          <a:blip r:embed="rId6"/>
          <a:srcRect/>
          <a:stretch>
            <a:fillRect/>
          </a:stretch>
        </p:blipFill>
        <p:spPr bwMode="auto">
          <a:xfrm>
            <a:off x="6081713" y="3706813"/>
            <a:ext cx="1371600" cy="892175"/>
          </a:xfrm>
          <a:prstGeom prst="rect">
            <a:avLst/>
          </a:prstGeom>
          <a:noFill/>
          <a:ln w="9525">
            <a:noFill/>
            <a:miter lim="800000"/>
            <a:headEnd/>
            <a:tailEnd/>
          </a:ln>
        </p:spPr>
      </p:pic>
      <p:pic>
        <p:nvPicPr>
          <p:cNvPr id="32776" name="Picture 13" descr="C:\Dokumente und Einstellungen\wermke\Eigene Dateien\Eigene Bilder\ha-vis-rfid-sl-89-auf-rohr-100x65.jpg"/>
          <p:cNvPicPr>
            <a:picLocks noChangeAspect="1" noChangeArrowheads="1"/>
          </p:cNvPicPr>
          <p:nvPr/>
        </p:nvPicPr>
        <p:blipFill>
          <a:blip r:embed="rId7"/>
          <a:srcRect/>
          <a:stretch>
            <a:fillRect/>
          </a:stretch>
        </p:blipFill>
        <p:spPr bwMode="auto">
          <a:xfrm>
            <a:off x="6100763" y="5030788"/>
            <a:ext cx="1352550" cy="877887"/>
          </a:xfrm>
          <a:prstGeom prst="rect">
            <a:avLst/>
          </a:prstGeom>
          <a:noFill/>
          <a:ln w="9525">
            <a:noFill/>
            <a:miter lim="800000"/>
            <a:headEnd/>
            <a:tailEnd/>
          </a:ln>
        </p:spPr>
      </p:pic>
      <p:sp>
        <p:nvSpPr>
          <p:cNvPr id="32777" name="Text Box 14"/>
          <p:cNvSpPr txBox="1">
            <a:spLocks noChangeArrowheads="1"/>
          </p:cNvSpPr>
          <p:nvPr/>
        </p:nvSpPr>
        <p:spPr bwMode="auto">
          <a:xfrm>
            <a:off x="7526338" y="5910263"/>
            <a:ext cx="1676400" cy="549275"/>
          </a:xfrm>
          <a:prstGeom prst="rect">
            <a:avLst/>
          </a:prstGeom>
          <a:noFill/>
          <a:ln w="9525">
            <a:noFill/>
            <a:miter lim="800000"/>
            <a:headEnd/>
            <a:tailEnd/>
          </a:ln>
        </p:spPr>
        <p:txBody>
          <a:bodyPr>
            <a:spAutoFit/>
          </a:bodyPr>
          <a:lstStyle/>
          <a:p>
            <a:pPr>
              <a:spcBef>
                <a:spcPct val="50000"/>
              </a:spcBef>
            </a:pPr>
            <a:r>
              <a:rPr lang="de-DE" sz="1200" b="1"/>
              <a:t>Railway</a:t>
            </a:r>
          </a:p>
          <a:p>
            <a:pPr>
              <a:spcBef>
                <a:spcPct val="50000"/>
              </a:spcBef>
            </a:pPr>
            <a:r>
              <a:rPr lang="de-DE" sz="1200" b="1"/>
              <a:t>Set of wheels</a:t>
            </a:r>
          </a:p>
        </p:txBody>
      </p:sp>
      <p:sp>
        <p:nvSpPr>
          <p:cNvPr id="32778" name="Text Box 15"/>
          <p:cNvSpPr txBox="1">
            <a:spLocks noChangeArrowheads="1"/>
          </p:cNvSpPr>
          <p:nvPr/>
        </p:nvSpPr>
        <p:spPr bwMode="auto">
          <a:xfrm>
            <a:off x="7534275" y="4600575"/>
            <a:ext cx="1676400" cy="277813"/>
          </a:xfrm>
          <a:prstGeom prst="rect">
            <a:avLst/>
          </a:prstGeom>
          <a:noFill/>
          <a:ln w="9525">
            <a:noFill/>
            <a:miter lim="800000"/>
            <a:headEnd/>
            <a:tailEnd/>
          </a:ln>
        </p:spPr>
        <p:txBody>
          <a:bodyPr>
            <a:spAutoFit/>
          </a:bodyPr>
          <a:lstStyle/>
          <a:p>
            <a:pPr>
              <a:spcBef>
                <a:spcPct val="50000"/>
              </a:spcBef>
            </a:pPr>
            <a:r>
              <a:rPr lang="de-DE" sz="1200" b="1"/>
              <a:t>Beer-Barrel </a:t>
            </a:r>
          </a:p>
        </p:txBody>
      </p:sp>
      <p:sp>
        <p:nvSpPr>
          <p:cNvPr id="32779" name="Text Box 16"/>
          <p:cNvSpPr txBox="1">
            <a:spLocks noChangeArrowheads="1"/>
          </p:cNvSpPr>
          <p:nvPr/>
        </p:nvSpPr>
        <p:spPr bwMode="auto">
          <a:xfrm>
            <a:off x="5983288" y="4616450"/>
            <a:ext cx="1444625" cy="276225"/>
          </a:xfrm>
          <a:prstGeom prst="rect">
            <a:avLst/>
          </a:prstGeom>
          <a:noFill/>
          <a:ln w="9525">
            <a:noFill/>
            <a:miter lim="800000"/>
            <a:headEnd/>
            <a:tailEnd/>
          </a:ln>
        </p:spPr>
        <p:txBody>
          <a:bodyPr>
            <a:spAutoFit/>
          </a:bodyPr>
          <a:lstStyle/>
          <a:p>
            <a:pPr>
              <a:spcBef>
                <a:spcPct val="50000"/>
              </a:spcBef>
            </a:pPr>
            <a:r>
              <a:rPr lang="de-DE" sz="1200" b="1"/>
              <a:t>Steel-container</a:t>
            </a:r>
          </a:p>
        </p:txBody>
      </p:sp>
      <p:sp>
        <p:nvSpPr>
          <p:cNvPr id="32780" name="Text Box 17"/>
          <p:cNvSpPr txBox="1">
            <a:spLocks noChangeArrowheads="1"/>
          </p:cNvSpPr>
          <p:nvPr/>
        </p:nvSpPr>
        <p:spPr bwMode="auto">
          <a:xfrm>
            <a:off x="6084888" y="5884863"/>
            <a:ext cx="1676400" cy="549275"/>
          </a:xfrm>
          <a:prstGeom prst="rect">
            <a:avLst/>
          </a:prstGeom>
          <a:noFill/>
          <a:ln w="9525">
            <a:noFill/>
            <a:miter lim="800000"/>
            <a:headEnd/>
            <a:tailEnd/>
          </a:ln>
        </p:spPr>
        <p:txBody>
          <a:bodyPr>
            <a:spAutoFit/>
          </a:bodyPr>
          <a:lstStyle/>
          <a:p>
            <a:pPr>
              <a:spcBef>
                <a:spcPct val="50000"/>
              </a:spcBef>
            </a:pPr>
            <a:r>
              <a:rPr lang="de-DE" sz="1200" b="1"/>
              <a:t>Iron pipe</a:t>
            </a:r>
          </a:p>
          <a:p>
            <a:pPr>
              <a:spcBef>
                <a:spcPct val="50000"/>
              </a:spcBef>
            </a:pPr>
            <a:r>
              <a:rPr lang="de-DE" sz="1200" b="1"/>
              <a:t>In metal</a:t>
            </a:r>
          </a:p>
        </p:txBody>
      </p:sp>
      <p:sp>
        <p:nvSpPr>
          <p:cNvPr id="32781" name="Titel 3"/>
          <p:cNvSpPr>
            <a:spLocks noGrp="1"/>
          </p:cNvSpPr>
          <p:nvPr>
            <p:ph type="title"/>
          </p:nvPr>
        </p:nvSpPr>
        <p:spPr bwMode="auto">
          <a:xfrm>
            <a:off x="436563" y="153988"/>
            <a:ext cx="7542212" cy="355600"/>
          </a:xfrm>
          <a:noFill/>
          <a:ln>
            <a:miter lim="800000"/>
            <a:headEnd/>
            <a:tailEnd/>
          </a:ln>
        </p:spPr>
        <p:txBody>
          <a:bodyPr vert="horz" wrap="square" numCol="1" anchor="t" anchorCtr="0" compatLnSpc="1">
            <a:prstTxWarp prst="textNoShape">
              <a:avLst/>
            </a:prstTxWarp>
          </a:bodyPr>
          <a:lstStyle/>
          <a:p>
            <a:r>
              <a:rPr lang="en-US" smtClean="0"/>
              <a:t>Ha-VIS RFID Transponder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3"/>
          <a:srcRect/>
          <a:stretch>
            <a:fillRect/>
          </a:stretch>
        </p:blipFill>
        <p:spPr bwMode="auto">
          <a:xfrm>
            <a:off x="6096000" y="4164013"/>
            <a:ext cx="2924175" cy="2357437"/>
          </a:xfrm>
          <a:prstGeom prst="rect">
            <a:avLst/>
          </a:prstGeom>
          <a:noFill/>
          <a:ln w="9525">
            <a:noFill/>
            <a:miter lim="800000"/>
            <a:headEnd/>
            <a:tailEnd/>
          </a:ln>
        </p:spPr>
      </p:pic>
      <p:sp>
        <p:nvSpPr>
          <p:cNvPr id="33794" name="Textplatzhalter 1"/>
          <p:cNvSpPr>
            <a:spLocks noGrp="1"/>
          </p:cNvSpPr>
          <p:nvPr>
            <p:ph type="body" sz="quarter" idx="18"/>
          </p:nvPr>
        </p:nvSpPr>
        <p:spPr bwMode="auto">
          <a:xfrm>
            <a:off x="436563" y="144463"/>
            <a:ext cx="7740650" cy="373062"/>
          </a:xfrm>
          <a:noFill/>
          <a:ln>
            <a:miter lim="800000"/>
            <a:headEnd/>
            <a:tailEnd/>
          </a:ln>
        </p:spPr>
        <p:txBody>
          <a:bodyPr vert="horz" wrap="square" numCol="1" anchor="t" anchorCtr="0" compatLnSpc="1">
            <a:prstTxWarp prst="textNoShape">
              <a:avLst/>
            </a:prstTxWarp>
          </a:bodyPr>
          <a:lstStyle/>
          <a:p>
            <a:r>
              <a:rPr lang="en-US" smtClean="0"/>
              <a:t>Ha-VIS RFID Transponder</a:t>
            </a:r>
          </a:p>
          <a:p>
            <a:r>
              <a:rPr lang="en-US" sz="1100" smtClean="0"/>
              <a:t>                               </a:t>
            </a:r>
          </a:p>
          <a:p>
            <a:r>
              <a:rPr lang="en-US" sz="1100" smtClean="0"/>
              <a:t>                                                                                                                                </a:t>
            </a:r>
            <a:endParaRPr lang="en-US" smtClean="0"/>
          </a:p>
        </p:txBody>
      </p:sp>
      <p:sp>
        <p:nvSpPr>
          <p:cNvPr id="33795" name="Textplatzhalter 1"/>
          <p:cNvSpPr>
            <a:spLocks noGrp="1"/>
          </p:cNvSpPr>
          <p:nvPr>
            <p:ph type="body" sz="quarter" idx="19"/>
          </p:nvPr>
        </p:nvSpPr>
        <p:spPr bwMode="auto">
          <a:xfrm>
            <a:off x="403225" y="1209675"/>
            <a:ext cx="8253413" cy="373063"/>
          </a:xfrm>
          <a:noFill/>
          <a:ln>
            <a:miter lim="800000"/>
            <a:headEnd/>
            <a:tailEnd/>
          </a:ln>
        </p:spPr>
        <p:txBody>
          <a:bodyPr vert="horz" wrap="square" numCol="1" anchor="t" anchorCtr="0" compatLnSpc="1">
            <a:prstTxWarp prst="textNoShape">
              <a:avLst/>
            </a:prstTxWarp>
          </a:bodyPr>
          <a:lstStyle/>
          <a:p>
            <a:r>
              <a:rPr lang="en-US" smtClean="0"/>
              <a:t>Ha-VIS RFID XT 86, XT 89 – aviation transponder design</a:t>
            </a:r>
          </a:p>
        </p:txBody>
      </p:sp>
      <p:sp>
        <p:nvSpPr>
          <p:cNvPr id="33796" name="Textplatzhalter 2"/>
          <p:cNvSpPr>
            <a:spLocks noGrp="1"/>
          </p:cNvSpPr>
          <p:nvPr>
            <p:ph type="body" sz="quarter" idx="10"/>
          </p:nvPr>
        </p:nvSpPr>
        <p:spPr bwMode="auto">
          <a:xfrm>
            <a:off x="377825" y="1662113"/>
            <a:ext cx="8253413" cy="3681412"/>
          </a:xfrm>
          <a:noFill/>
          <a:ln>
            <a:miter lim="800000"/>
            <a:headEnd/>
            <a:tailEnd/>
          </a:ln>
        </p:spPr>
        <p:txBody>
          <a:bodyPr vert="horz" wrap="square" numCol="1" anchor="t" anchorCtr="0" compatLnSpc="1">
            <a:prstTxWarp prst="textNoShape">
              <a:avLst/>
            </a:prstTxWarp>
          </a:bodyPr>
          <a:lstStyle/>
          <a:p>
            <a:pPr marL="341313">
              <a:lnSpc>
                <a:spcPct val="150000"/>
              </a:lnSpc>
              <a:buFont typeface="Wingdings" pitchFamily="2" charset="2"/>
              <a:buChar char="§"/>
            </a:pPr>
            <a:r>
              <a:rPr lang="en-US" b="0" smtClean="0"/>
              <a:t>actual design and development of a suitable housing on customer requirements</a:t>
            </a:r>
          </a:p>
          <a:p>
            <a:pPr marL="341313" lvl="1" indent="-342900">
              <a:lnSpc>
                <a:spcPct val="150000"/>
              </a:lnSpc>
              <a:buClr>
                <a:srgbClr val="FFC000"/>
              </a:buClr>
              <a:buFont typeface="Wingdings" pitchFamily="2" charset="2"/>
              <a:buChar char="§"/>
            </a:pPr>
            <a:r>
              <a:rPr lang="en-US" b="0" smtClean="0"/>
              <a:t>compliant to all aviation standard requirements.</a:t>
            </a:r>
          </a:p>
          <a:p>
            <a:pPr marL="741363" lvl="2" indent="-342900">
              <a:lnSpc>
                <a:spcPct val="150000"/>
              </a:lnSpc>
              <a:buClr>
                <a:srgbClr val="FFC000"/>
              </a:buClr>
              <a:buFont typeface="Wingdings" pitchFamily="2" charset="2"/>
              <a:buChar char="§"/>
            </a:pPr>
            <a:r>
              <a:rPr lang="en-US" b="0" smtClean="0"/>
              <a:t>ATA Spec 2000, DO-160, SAE 5678</a:t>
            </a:r>
          </a:p>
          <a:p>
            <a:pPr marL="741363" lvl="2" indent="-342900">
              <a:lnSpc>
                <a:spcPct val="150000"/>
              </a:lnSpc>
              <a:buClr>
                <a:srgbClr val="FFC000"/>
              </a:buClr>
              <a:buFont typeface="Wingdings" pitchFamily="2" charset="2"/>
              <a:buChar char="§"/>
            </a:pPr>
            <a:r>
              <a:rPr lang="en-US" b="0" smtClean="0"/>
              <a:t>small, light, easy mounting</a:t>
            </a:r>
          </a:p>
          <a:p>
            <a:pPr marL="341313">
              <a:lnSpc>
                <a:spcPct val="150000"/>
              </a:lnSpc>
              <a:buFont typeface="Wingdings" pitchFamily="2" charset="2"/>
              <a:buChar char="§"/>
            </a:pPr>
            <a:r>
              <a:rPr lang="en-US" b="0" smtClean="0"/>
              <a:t>antenna for the maximum read range on metal.</a:t>
            </a:r>
          </a:p>
          <a:p>
            <a:pPr marL="341313">
              <a:lnSpc>
                <a:spcPct val="150000"/>
              </a:lnSpc>
              <a:buFont typeface="Wingdings" pitchFamily="2" charset="2"/>
              <a:buChar char="§"/>
            </a:pPr>
            <a:r>
              <a:rPr lang="en-US" b="0" smtClean="0"/>
              <a:t>parallel to development internal testing on requirements</a:t>
            </a:r>
          </a:p>
          <a:p>
            <a:pPr marL="341313">
              <a:lnSpc>
                <a:spcPct val="150000"/>
              </a:lnSpc>
              <a:buFont typeface="Wingdings" pitchFamily="2" charset="2"/>
              <a:buChar char="§"/>
            </a:pPr>
            <a:r>
              <a:rPr lang="en-US" b="0" smtClean="0"/>
              <a:t>testing and certification in cooperation with Gosniias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Grafik 7"/>
          <p:cNvPicPr>
            <a:picLocks noChangeAspect="1"/>
          </p:cNvPicPr>
          <p:nvPr/>
        </p:nvPicPr>
        <p:blipFill>
          <a:blip r:embed="rId2"/>
          <a:srcRect/>
          <a:stretch>
            <a:fillRect/>
          </a:stretch>
        </p:blipFill>
        <p:spPr bwMode="auto">
          <a:xfrm>
            <a:off x="3717925" y="1852613"/>
            <a:ext cx="4486275" cy="4581525"/>
          </a:xfrm>
          <a:prstGeom prst="rect">
            <a:avLst/>
          </a:prstGeom>
          <a:noFill/>
          <a:ln w="9525">
            <a:noFill/>
            <a:miter lim="800000"/>
            <a:headEnd/>
            <a:tailEnd/>
          </a:ln>
        </p:spPr>
      </p:pic>
      <p:sp>
        <p:nvSpPr>
          <p:cNvPr id="4" name="Textplatzhalter 3"/>
          <p:cNvSpPr>
            <a:spLocks noGrp="1"/>
          </p:cNvSpPr>
          <p:nvPr>
            <p:ph type="body" sz="quarter" idx="10"/>
          </p:nvPr>
        </p:nvSpPr>
        <p:spPr>
          <a:xfrm>
            <a:off x="317500" y="1422400"/>
            <a:ext cx="8253413" cy="4235450"/>
          </a:xfrm>
        </p:spPr>
        <p:txBody>
          <a:bodyPr/>
          <a:lstStyle/>
          <a:p>
            <a:pPr marL="342000" lvl="1" indent="-342900" fontAlgn="auto">
              <a:lnSpc>
                <a:spcPct val="150000"/>
              </a:lnSpc>
              <a:spcAft>
                <a:spcPts val="0"/>
              </a:spcAft>
              <a:buClr>
                <a:srgbClr val="FFC000"/>
              </a:buClr>
              <a:buFont typeface="Wingdings" panose="05000000000000000000" pitchFamily="2" charset="2"/>
              <a:buChar char="§"/>
              <a:defRPr/>
            </a:pPr>
            <a:r>
              <a:rPr lang="en-US" b="0" dirty="0"/>
              <a:t>applicable in rough, metal-containing industrial environments</a:t>
            </a:r>
          </a:p>
          <a:p>
            <a:pPr marL="342000" lvl="1" indent="-342900" fontAlgn="auto">
              <a:lnSpc>
                <a:spcPct val="150000"/>
              </a:lnSpc>
              <a:spcAft>
                <a:spcPts val="0"/>
              </a:spcAft>
              <a:buClr>
                <a:srgbClr val="FFC000"/>
              </a:buClr>
              <a:buFont typeface="Wingdings" panose="05000000000000000000" pitchFamily="2" charset="2"/>
              <a:buChar char="§"/>
              <a:defRPr/>
            </a:pPr>
            <a:r>
              <a:rPr lang="en-US" b="0" dirty="0"/>
              <a:t>robust </a:t>
            </a:r>
            <a:r>
              <a:rPr lang="en-US" b="0" dirty="0" smtClean="0"/>
              <a:t>aluminum </a:t>
            </a:r>
            <a:r>
              <a:rPr lang="en-US" b="0" dirty="0"/>
              <a:t>housing</a:t>
            </a:r>
          </a:p>
          <a:p>
            <a:pPr marL="342000" lvl="1" indent="-342900" fontAlgn="auto">
              <a:lnSpc>
                <a:spcPct val="150000"/>
              </a:lnSpc>
              <a:spcAft>
                <a:spcPts val="0"/>
              </a:spcAft>
              <a:buClr>
                <a:srgbClr val="FFC000"/>
              </a:buClr>
              <a:buFont typeface="Wingdings" panose="05000000000000000000" pitchFamily="2" charset="2"/>
              <a:buChar char="§"/>
              <a:defRPr/>
            </a:pPr>
            <a:r>
              <a:rPr lang="en-US" b="0" dirty="0"/>
              <a:t>IP53 / IP64 with optional protection cap</a:t>
            </a:r>
          </a:p>
          <a:p>
            <a:pPr marL="342000" lvl="1" indent="-342900" fontAlgn="auto">
              <a:lnSpc>
                <a:spcPct val="150000"/>
              </a:lnSpc>
              <a:spcAft>
                <a:spcPts val="0"/>
              </a:spcAft>
              <a:buClr>
                <a:srgbClr val="FFC000"/>
              </a:buClr>
              <a:buFont typeface="Wingdings" panose="05000000000000000000" pitchFamily="2" charset="2"/>
              <a:buChar char="§"/>
              <a:defRPr/>
            </a:pPr>
            <a:r>
              <a:rPr lang="en-US" b="0" dirty="0"/>
              <a:t>temperature: -25°C to +50°C</a:t>
            </a:r>
          </a:p>
          <a:p>
            <a:pPr marL="342000" lvl="1" indent="-342900" fontAlgn="auto">
              <a:lnSpc>
                <a:spcPct val="150000"/>
              </a:lnSpc>
              <a:spcAft>
                <a:spcPts val="0"/>
              </a:spcAft>
              <a:buClr>
                <a:srgbClr val="FFC000"/>
              </a:buClr>
              <a:buFont typeface="Wingdings" panose="05000000000000000000" pitchFamily="2" charset="2"/>
              <a:buChar char="§"/>
              <a:defRPr/>
            </a:pPr>
            <a:r>
              <a:rPr lang="en-US" b="0" dirty="0"/>
              <a:t>up to 4 antenna </a:t>
            </a:r>
          </a:p>
          <a:p>
            <a:pPr marL="342000" lvl="1" indent="-342900" fontAlgn="auto">
              <a:lnSpc>
                <a:spcPct val="150000"/>
              </a:lnSpc>
              <a:spcAft>
                <a:spcPts val="0"/>
              </a:spcAft>
              <a:buClr>
                <a:srgbClr val="FFC000"/>
              </a:buClr>
              <a:buFont typeface="Wingdings" panose="05000000000000000000" pitchFamily="2" charset="2"/>
              <a:buChar char="§"/>
              <a:defRPr/>
            </a:pPr>
            <a:r>
              <a:rPr lang="en-US" b="0" dirty="0"/>
              <a:t>high performance</a:t>
            </a:r>
          </a:p>
          <a:p>
            <a:pPr marL="342000" lvl="1" indent="-342900" fontAlgn="auto">
              <a:lnSpc>
                <a:spcPct val="150000"/>
              </a:lnSpc>
              <a:spcAft>
                <a:spcPts val="0"/>
              </a:spcAft>
              <a:buClr>
                <a:srgbClr val="FFC000"/>
              </a:buClr>
              <a:buFont typeface="Wingdings" panose="05000000000000000000" pitchFamily="2" charset="2"/>
              <a:buChar char="§"/>
              <a:defRPr/>
            </a:pPr>
            <a:r>
              <a:rPr lang="en-US" b="0" dirty="0"/>
              <a:t>high flexibility</a:t>
            </a:r>
          </a:p>
          <a:p>
            <a:pPr marL="342000" lvl="1" indent="-342900" fontAlgn="auto">
              <a:lnSpc>
                <a:spcPct val="150000"/>
              </a:lnSpc>
              <a:spcAft>
                <a:spcPts val="0"/>
              </a:spcAft>
              <a:buClr>
                <a:srgbClr val="FFC000"/>
              </a:buClr>
              <a:buFont typeface="Wingdings" panose="05000000000000000000" pitchFamily="2" charset="2"/>
              <a:buChar char="§"/>
              <a:defRPr/>
            </a:pPr>
            <a:r>
              <a:rPr lang="en-US" b="0" dirty="0"/>
              <a:t>GPIOs (5 in, 5 out)</a:t>
            </a:r>
          </a:p>
          <a:p>
            <a:pPr marL="342000" lvl="1" indent="-342900" fontAlgn="auto">
              <a:lnSpc>
                <a:spcPct val="150000"/>
              </a:lnSpc>
              <a:spcAft>
                <a:spcPts val="0"/>
              </a:spcAft>
              <a:buClr>
                <a:srgbClr val="FFC000"/>
              </a:buClr>
              <a:buFont typeface="Wingdings" panose="05000000000000000000" pitchFamily="2" charset="2"/>
              <a:buChar char="§"/>
              <a:defRPr/>
            </a:pPr>
            <a:r>
              <a:rPr lang="en-US" b="0" dirty="0"/>
              <a:t>approved for use in Russia</a:t>
            </a:r>
          </a:p>
          <a:p>
            <a:pPr marL="0" indent="0" fontAlgn="auto">
              <a:spcAft>
                <a:spcPts val="0"/>
              </a:spcAft>
              <a:buFont typeface="Arial" pitchFamily="34" charset="0"/>
              <a:buNone/>
              <a:defRPr/>
            </a:pPr>
            <a:endParaRPr lang="en-US" dirty="0" smtClean="0"/>
          </a:p>
          <a:p>
            <a:pPr fontAlgn="auto">
              <a:spcAft>
                <a:spcPts val="0"/>
              </a:spcAft>
              <a:defRPr/>
            </a:pPr>
            <a:endParaRPr lang="en-US" dirty="0"/>
          </a:p>
        </p:txBody>
      </p:sp>
      <p:sp>
        <p:nvSpPr>
          <p:cNvPr id="35843" name="Textfeld 4"/>
          <p:cNvSpPr txBox="1">
            <a:spLocks noChangeArrowheads="1"/>
          </p:cNvSpPr>
          <p:nvPr/>
        </p:nvSpPr>
        <p:spPr bwMode="auto">
          <a:xfrm>
            <a:off x="60325" y="211138"/>
            <a:ext cx="7956550" cy="461962"/>
          </a:xfrm>
          <a:prstGeom prst="rect">
            <a:avLst/>
          </a:prstGeom>
          <a:noFill/>
          <a:ln w="9525">
            <a:noFill/>
            <a:miter lim="800000"/>
            <a:headEnd/>
            <a:tailEnd/>
          </a:ln>
        </p:spPr>
        <p:txBody>
          <a:bodyPr>
            <a:spAutoFit/>
          </a:bodyPr>
          <a:lstStyle/>
          <a:p>
            <a:r>
              <a:rPr lang="de-DE" sz="2400" b="1"/>
              <a:t>HARTING </a:t>
            </a:r>
            <a:r>
              <a:rPr lang="en-US" sz="2400" b="1"/>
              <a:t>stationary</a:t>
            </a:r>
            <a:r>
              <a:rPr lang="de-DE" sz="2400" b="1"/>
              <a:t> RFID Reader Ha-VIS RF-R500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platzhalter 7"/>
          <p:cNvSpPr>
            <a:spLocks noGrp="1"/>
          </p:cNvSpPr>
          <p:nvPr>
            <p:ph type="body" sz="quarter" idx="18"/>
          </p:nvPr>
        </p:nvSpPr>
        <p:spPr bwMode="auto">
          <a:xfrm>
            <a:off x="412750" y="276225"/>
            <a:ext cx="7542213" cy="373063"/>
          </a:xfrm>
          <a:noFill/>
          <a:ln>
            <a:miter lim="800000"/>
            <a:headEnd/>
            <a:tailEnd/>
          </a:ln>
        </p:spPr>
        <p:txBody>
          <a:bodyPr vert="horz" wrap="square" numCol="1" anchor="t" anchorCtr="0" compatLnSpc="1">
            <a:prstTxWarp prst="textNoShape">
              <a:avLst/>
            </a:prstTxWarp>
          </a:bodyPr>
          <a:lstStyle/>
          <a:p>
            <a:r>
              <a:rPr lang="en-US" smtClean="0"/>
              <a:t>RFID antenna &amp; accessories</a:t>
            </a:r>
          </a:p>
        </p:txBody>
      </p:sp>
      <p:sp>
        <p:nvSpPr>
          <p:cNvPr id="36866" name="Textplatzhalter 3"/>
          <p:cNvSpPr>
            <a:spLocks noGrp="1"/>
          </p:cNvSpPr>
          <p:nvPr>
            <p:ph type="body" sz="quarter" idx="10"/>
          </p:nvPr>
        </p:nvSpPr>
        <p:spPr bwMode="auto">
          <a:xfrm>
            <a:off x="466725" y="1189038"/>
            <a:ext cx="6542088" cy="2108200"/>
          </a:xfrm>
          <a:noFill/>
          <a:ln>
            <a:miter lim="800000"/>
            <a:headEnd/>
            <a:tailEnd/>
          </a:ln>
        </p:spPr>
        <p:txBody>
          <a:bodyPr vert="horz" wrap="square" numCol="1" anchor="t" anchorCtr="0" compatLnSpc="1">
            <a:prstTxWarp prst="textNoShape">
              <a:avLst/>
            </a:prstTxWarp>
          </a:bodyPr>
          <a:lstStyle/>
          <a:p>
            <a:pPr marL="341313" lvl="1" indent="-342900">
              <a:lnSpc>
                <a:spcPct val="150000"/>
              </a:lnSpc>
              <a:buClr>
                <a:srgbClr val="FFC000"/>
              </a:buClr>
              <a:buFont typeface="Wingdings" pitchFamily="2" charset="2"/>
              <a:buChar char="§"/>
            </a:pPr>
            <a:r>
              <a:rPr lang="en-US" b="0" smtClean="0"/>
              <a:t>Power supplies</a:t>
            </a:r>
          </a:p>
          <a:p>
            <a:pPr marL="341313" lvl="1" indent="-342900">
              <a:lnSpc>
                <a:spcPct val="150000"/>
              </a:lnSpc>
              <a:buClr>
                <a:srgbClr val="FFC000"/>
              </a:buClr>
              <a:buFont typeface="Wingdings" pitchFamily="2" charset="2"/>
              <a:buChar char="§"/>
            </a:pPr>
            <a:r>
              <a:rPr lang="en-US" b="0" smtClean="0"/>
              <a:t>Antenna from near field (from a few cm to over 10 m)</a:t>
            </a:r>
          </a:p>
          <a:p>
            <a:pPr marL="341313" lvl="1" indent="-342900">
              <a:lnSpc>
                <a:spcPct val="150000"/>
              </a:lnSpc>
              <a:buClr>
                <a:srgbClr val="FFC000"/>
              </a:buClr>
              <a:buFont typeface="Wingdings" pitchFamily="2" charset="2"/>
              <a:buChar char="§"/>
            </a:pPr>
            <a:r>
              <a:rPr lang="en-US" b="0" smtClean="0"/>
              <a:t>Antenna cable and adapter</a:t>
            </a:r>
          </a:p>
          <a:p>
            <a:pPr marL="341313" lvl="1" indent="-342900">
              <a:lnSpc>
                <a:spcPct val="150000"/>
              </a:lnSpc>
              <a:buClr>
                <a:srgbClr val="FFC000"/>
              </a:buClr>
              <a:buFont typeface="Wingdings" pitchFamily="2" charset="2"/>
              <a:buChar char="§"/>
            </a:pPr>
            <a:r>
              <a:rPr lang="en-US" b="0" smtClean="0"/>
              <a:t>Antenna mounting kits</a:t>
            </a:r>
          </a:p>
          <a:p>
            <a:pPr marL="341313" lvl="1" indent="-342900">
              <a:lnSpc>
                <a:spcPct val="150000"/>
              </a:lnSpc>
              <a:buClr>
                <a:srgbClr val="FFC000"/>
              </a:buClr>
              <a:buFont typeface="Wingdings" pitchFamily="2" charset="2"/>
              <a:buChar char="§"/>
            </a:pPr>
            <a:r>
              <a:rPr lang="en-US" b="0" smtClean="0"/>
              <a:t>IP65 / IP67</a:t>
            </a:r>
          </a:p>
          <a:p>
            <a:pPr marL="341313">
              <a:buFont typeface="Arial" charset="0"/>
              <a:buChar char="▬"/>
            </a:pPr>
            <a:endParaRPr lang="en-US" smtClean="0"/>
          </a:p>
        </p:txBody>
      </p:sp>
      <p:pic>
        <p:nvPicPr>
          <p:cNvPr id="36867" name="Grafik 1"/>
          <p:cNvPicPr>
            <a:picLocks noChangeAspect="1"/>
          </p:cNvPicPr>
          <p:nvPr/>
        </p:nvPicPr>
        <p:blipFill>
          <a:blip r:embed="rId2"/>
          <a:srcRect/>
          <a:stretch>
            <a:fillRect/>
          </a:stretch>
        </p:blipFill>
        <p:spPr bwMode="auto">
          <a:xfrm>
            <a:off x="0" y="4922838"/>
            <a:ext cx="2300288" cy="1533525"/>
          </a:xfrm>
          <a:prstGeom prst="rect">
            <a:avLst/>
          </a:prstGeom>
          <a:noFill/>
          <a:ln w="9525">
            <a:noFill/>
            <a:miter lim="800000"/>
            <a:headEnd/>
            <a:tailEnd/>
          </a:ln>
        </p:spPr>
      </p:pic>
      <p:pic>
        <p:nvPicPr>
          <p:cNvPr id="36868" name="Grafik 2"/>
          <p:cNvPicPr>
            <a:picLocks noChangeAspect="1"/>
          </p:cNvPicPr>
          <p:nvPr/>
        </p:nvPicPr>
        <p:blipFill>
          <a:blip r:embed="rId3"/>
          <a:srcRect/>
          <a:stretch>
            <a:fillRect/>
          </a:stretch>
        </p:blipFill>
        <p:spPr bwMode="auto">
          <a:xfrm>
            <a:off x="3371850" y="2922588"/>
            <a:ext cx="1431925" cy="2825750"/>
          </a:xfrm>
          <a:prstGeom prst="rect">
            <a:avLst/>
          </a:prstGeom>
          <a:noFill/>
          <a:ln w="9525">
            <a:noFill/>
            <a:miter lim="800000"/>
            <a:headEnd/>
            <a:tailEnd/>
          </a:ln>
        </p:spPr>
      </p:pic>
      <p:pic>
        <p:nvPicPr>
          <p:cNvPr id="36869" name="Grafik 6"/>
          <p:cNvPicPr>
            <a:picLocks noChangeAspect="1"/>
          </p:cNvPicPr>
          <p:nvPr/>
        </p:nvPicPr>
        <p:blipFill>
          <a:blip r:embed="rId4"/>
          <a:srcRect/>
          <a:stretch>
            <a:fillRect/>
          </a:stretch>
        </p:blipFill>
        <p:spPr bwMode="auto">
          <a:xfrm>
            <a:off x="1141413" y="3582988"/>
            <a:ext cx="2093912" cy="1504950"/>
          </a:xfrm>
          <a:prstGeom prst="rect">
            <a:avLst/>
          </a:prstGeom>
          <a:noFill/>
          <a:ln w="9525">
            <a:noFill/>
            <a:miter lim="800000"/>
            <a:headEnd/>
            <a:tailEnd/>
          </a:ln>
        </p:spPr>
      </p:pic>
      <p:pic>
        <p:nvPicPr>
          <p:cNvPr id="36870" name="Grafik 8"/>
          <p:cNvPicPr>
            <a:picLocks noChangeAspect="1"/>
          </p:cNvPicPr>
          <p:nvPr/>
        </p:nvPicPr>
        <p:blipFill>
          <a:blip r:embed="rId5"/>
          <a:srcRect/>
          <a:stretch>
            <a:fillRect/>
          </a:stretch>
        </p:blipFill>
        <p:spPr bwMode="auto">
          <a:xfrm>
            <a:off x="4987925" y="4618038"/>
            <a:ext cx="1398588" cy="1782762"/>
          </a:xfrm>
          <a:prstGeom prst="rect">
            <a:avLst/>
          </a:prstGeom>
          <a:noFill/>
          <a:ln w="9525">
            <a:noFill/>
            <a:miter lim="800000"/>
            <a:headEnd/>
            <a:tailEnd/>
          </a:ln>
        </p:spPr>
      </p:pic>
      <p:pic>
        <p:nvPicPr>
          <p:cNvPr id="36871" name="Grafik 10"/>
          <p:cNvPicPr>
            <a:picLocks noChangeAspect="1"/>
          </p:cNvPicPr>
          <p:nvPr/>
        </p:nvPicPr>
        <p:blipFill>
          <a:blip r:embed="rId6"/>
          <a:srcRect/>
          <a:stretch>
            <a:fillRect/>
          </a:stretch>
        </p:blipFill>
        <p:spPr bwMode="auto">
          <a:xfrm>
            <a:off x="7397750" y="4849813"/>
            <a:ext cx="1487488" cy="839787"/>
          </a:xfrm>
          <a:prstGeom prst="rect">
            <a:avLst/>
          </a:prstGeom>
          <a:noFill/>
          <a:ln w="9525">
            <a:noFill/>
            <a:miter lim="800000"/>
            <a:headEnd/>
            <a:tailEnd/>
          </a:ln>
        </p:spPr>
      </p:pic>
      <p:pic>
        <p:nvPicPr>
          <p:cNvPr id="36872" name="Grafik 11"/>
          <p:cNvPicPr>
            <a:picLocks noChangeAspect="1"/>
          </p:cNvPicPr>
          <p:nvPr/>
        </p:nvPicPr>
        <p:blipFill>
          <a:blip r:embed="rId7"/>
          <a:srcRect/>
          <a:stretch>
            <a:fillRect/>
          </a:stretch>
        </p:blipFill>
        <p:spPr bwMode="auto">
          <a:xfrm>
            <a:off x="5210175" y="3297238"/>
            <a:ext cx="1463675" cy="914400"/>
          </a:xfrm>
          <a:prstGeom prst="rect">
            <a:avLst/>
          </a:prstGeom>
          <a:noFill/>
          <a:ln w="9525">
            <a:noFill/>
            <a:miter lim="800000"/>
            <a:headEnd/>
            <a:tailEnd/>
          </a:ln>
        </p:spPr>
      </p:pic>
      <p:pic>
        <p:nvPicPr>
          <p:cNvPr id="36873" name="Grafik 12"/>
          <p:cNvPicPr>
            <a:picLocks noChangeAspect="1"/>
          </p:cNvPicPr>
          <p:nvPr/>
        </p:nvPicPr>
        <p:blipFill>
          <a:blip r:embed="rId8"/>
          <a:srcRect/>
          <a:stretch>
            <a:fillRect/>
          </a:stretch>
        </p:blipFill>
        <p:spPr bwMode="auto">
          <a:xfrm>
            <a:off x="6816725" y="2914650"/>
            <a:ext cx="1487488" cy="839788"/>
          </a:xfrm>
          <a:prstGeom prst="rect">
            <a:avLst/>
          </a:prstGeom>
          <a:noFill/>
          <a:ln w="9525">
            <a:noFill/>
            <a:miter lim="800000"/>
            <a:headEnd/>
            <a:tailEnd/>
          </a:ln>
        </p:spPr>
      </p:pic>
      <p:pic>
        <p:nvPicPr>
          <p:cNvPr id="36874" name="Grafik 13"/>
          <p:cNvPicPr>
            <a:picLocks noChangeAspect="1"/>
          </p:cNvPicPr>
          <p:nvPr/>
        </p:nvPicPr>
        <p:blipFill>
          <a:blip r:embed="rId9"/>
          <a:srcRect/>
          <a:stretch>
            <a:fillRect/>
          </a:stretch>
        </p:blipFill>
        <p:spPr bwMode="auto">
          <a:xfrm>
            <a:off x="4586288" y="2017713"/>
            <a:ext cx="1355725" cy="1095375"/>
          </a:xfrm>
          <a:prstGeom prst="rect">
            <a:avLst/>
          </a:prstGeom>
          <a:noFill/>
          <a:ln w="9525">
            <a:noFill/>
            <a:miter lim="800000"/>
            <a:headEnd/>
            <a:tailEnd/>
          </a:ln>
        </p:spPr>
      </p:pic>
      <p:pic>
        <p:nvPicPr>
          <p:cNvPr id="36875" name="Grafik 14"/>
          <p:cNvPicPr>
            <a:picLocks noChangeAspect="1"/>
          </p:cNvPicPr>
          <p:nvPr/>
        </p:nvPicPr>
        <p:blipFill>
          <a:blip r:embed="rId10"/>
          <a:srcRect/>
          <a:stretch>
            <a:fillRect/>
          </a:stretch>
        </p:blipFill>
        <p:spPr bwMode="auto">
          <a:xfrm>
            <a:off x="6597650" y="4057650"/>
            <a:ext cx="727075" cy="593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el 1"/>
          <p:cNvSpPr>
            <a:spLocks noGrp="1"/>
          </p:cNvSpPr>
          <p:nvPr>
            <p:ph type="ctrTitle"/>
          </p:nvPr>
        </p:nvSpPr>
        <p:spPr bwMode="auto">
          <a:xfrm>
            <a:off x="436563" y="2824163"/>
            <a:ext cx="8253412" cy="1376362"/>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cs typeface="Arial" charset="0"/>
              </a:rPr>
              <a:t>Solutions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platzhalter 2"/>
          <p:cNvSpPr>
            <a:spLocks noGrp="1"/>
          </p:cNvSpPr>
          <p:nvPr>
            <p:ph type="body" sz="quarter" idx="19"/>
          </p:nvPr>
        </p:nvSpPr>
        <p:spPr bwMode="auto">
          <a:xfrm>
            <a:off x="744538" y="1493838"/>
            <a:ext cx="8253412" cy="4164012"/>
          </a:xfrm>
          <a:noFill/>
          <a:ln>
            <a:miter lim="800000"/>
            <a:headEnd/>
            <a:tailEnd/>
          </a:ln>
        </p:spPr>
        <p:txBody>
          <a:bodyPr vert="horz" wrap="square" numCol="1" anchor="t" anchorCtr="0" compatLnSpc="1">
            <a:prstTxWarp prst="textNoShape">
              <a:avLst/>
            </a:prstTxWarp>
          </a:bodyPr>
          <a:lstStyle/>
          <a:p>
            <a:r>
              <a:rPr lang="en-US" sz="2600" smtClean="0"/>
              <a:t>create effective Auto-ID-solutions</a:t>
            </a:r>
            <a:br>
              <a:rPr lang="en-US" sz="2600" smtClean="0"/>
            </a:br>
            <a:endParaRPr lang="en-US" sz="2600" smtClean="0"/>
          </a:p>
          <a:p>
            <a:pPr marL="341313" lvl="1" indent="-342900">
              <a:buClr>
                <a:srgbClr val="FFC000"/>
              </a:buClr>
              <a:buFont typeface="Wingdings" pitchFamily="2" charset="2"/>
              <a:buChar char="§"/>
            </a:pPr>
            <a:r>
              <a:rPr lang="en-US" sz="1800" b="0" smtClean="0"/>
              <a:t>use barcode or RFID-tags or both or something else for Auto-ID</a:t>
            </a:r>
            <a:br>
              <a:rPr lang="en-US" sz="1800" b="0" smtClean="0"/>
            </a:br>
            <a:r>
              <a:rPr lang="en-US" sz="1800" b="0" smtClean="0"/>
              <a:t> - don’t care for technology – care for process -   </a:t>
            </a:r>
            <a:br>
              <a:rPr lang="en-US" sz="1800" b="0" smtClean="0"/>
            </a:br>
            <a:endParaRPr lang="en-US" sz="1800" b="0" smtClean="0"/>
          </a:p>
          <a:p>
            <a:pPr marL="341313" lvl="1" indent="-342900">
              <a:buClr>
                <a:srgbClr val="FFC000"/>
              </a:buClr>
              <a:buFont typeface="Wingdings" pitchFamily="2" charset="2"/>
              <a:buChar char="§"/>
            </a:pPr>
            <a:r>
              <a:rPr lang="en-US" sz="1800" b="0" smtClean="0"/>
              <a:t>EPC-GS1 ALE 1.1 middleware (under GS1-certification) for stationary or simple mobile RFID-data collection</a:t>
            </a:r>
            <a:br>
              <a:rPr lang="en-US" sz="1800" b="0" smtClean="0"/>
            </a:br>
            <a:endParaRPr lang="en-US" sz="1800" b="0" smtClean="0"/>
          </a:p>
          <a:p>
            <a:pPr marL="341313" lvl="1" indent="-342900">
              <a:buClr>
                <a:srgbClr val="FFC000"/>
              </a:buClr>
              <a:buFont typeface="Wingdings" pitchFamily="2" charset="2"/>
              <a:buChar char="§"/>
            </a:pPr>
            <a:r>
              <a:rPr lang="en-US" sz="1800" b="0" smtClean="0"/>
              <a:t>mobile integration </a:t>
            </a:r>
            <a:br>
              <a:rPr lang="en-US" sz="1800" b="0" smtClean="0"/>
            </a:br>
            <a:r>
              <a:rPr lang="en-US" sz="1800" b="0" smtClean="0"/>
              <a:t>- “full online”    OR   “full offline”   OR   “mixed scenarios” -</a:t>
            </a:r>
            <a:br>
              <a:rPr lang="en-US" sz="1800" b="0" smtClean="0"/>
            </a:br>
            <a:endParaRPr lang="en-US" sz="1800" b="0" smtClean="0"/>
          </a:p>
          <a:p>
            <a:pPr marL="341313" lvl="1" indent="-342900">
              <a:buClr>
                <a:srgbClr val="FFC000"/>
              </a:buClr>
              <a:buFont typeface="Wingdings" pitchFamily="2" charset="2"/>
              <a:buChar char="§"/>
            </a:pPr>
            <a:r>
              <a:rPr lang="de-DE" sz="1800" b="0" smtClean="0"/>
              <a:t>use standardized ID‘s (GS1) for tracking &amp; tracing in process</a:t>
            </a:r>
            <a:endParaRPr lang="en-US" sz="1800" b="0" smtClean="0"/>
          </a:p>
          <a:p>
            <a:endParaRPr lang="en-US" sz="2000" smtClean="0"/>
          </a:p>
        </p:txBody>
      </p:sp>
      <p:sp>
        <p:nvSpPr>
          <p:cNvPr id="38914" name="Titel 1"/>
          <p:cNvSpPr>
            <a:spLocks noGrp="1"/>
          </p:cNvSpPr>
          <p:nvPr>
            <p:ph type="title"/>
          </p:nvPr>
        </p:nvSpPr>
        <p:spPr bwMode="auto">
          <a:xfrm>
            <a:off x="436563" y="153988"/>
            <a:ext cx="7542212" cy="355600"/>
          </a:xfrm>
          <a:noFill/>
          <a:ln>
            <a:miter lim="800000"/>
            <a:headEnd/>
            <a:tailEnd/>
          </a:ln>
        </p:spPr>
        <p:txBody>
          <a:bodyPr vert="horz" wrap="square" numCol="1" anchor="t" anchorCtr="0" compatLnSpc="1">
            <a:prstTxWarp prst="textNoShape">
              <a:avLst/>
            </a:prstTxWarp>
          </a:bodyPr>
          <a:lstStyle/>
          <a:p>
            <a:r>
              <a:rPr lang="en-US" smtClean="0"/>
              <a:t>General Goals I</a:t>
            </a:r>
          </a:p>
        </p:txBody>
      </p:sp>
      <p:sp>
        <p:nvSpPr>
          <p:cNvPr id="38915" name="Textplatzhalter 26"/>
          <p:cNvSpPr txBox="1">
            <a:spLocks/>
          </p:cNvSpPr>
          <p:nvPr/>
        </p:nvSpPr>
        <p:spPr bwMode="auto">
          <a:xfrm>
            <a:off x="3543300" y="6570663"/>
            <a:ext cx="2112963" cy="211137"/>
          </a:xfrm>
          <a:prstGeom prst="rect">
            <a:avLst/>
          </a:prstGeom>
          <a:noFill/>
          <a:ln w="9525">
            <a:noFill/>
            <a:miter lim="800000"/>
            <a:headEnd/>
            <a:tailEnd/>
          </a:ln>
        </p:spPr>
        <p:txBody>
          <a:bodyPr/>
          <a:lstStyle/>
          <a:p>
            <a:pPr>
              <a:spcBef>
                <a:spcPct val="50000"/>
              </a:spcBef>
              <a:buFont typeface="Arial" charset="0"/>
              <a:buNone/>
            </a:pPr>
            <a:r>
              <a:rPr lang="en-US" sz="1000" b="1"/>
              <a:t>Title of the chapter</a:t>
            </a:r>
            <a:endParaRPr lang="en-US" sz="10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platzhalter 2"/>
          <p:cNvSpPr>
            <a:spLocks noGrp="1"/>
          </p:cNvSpPr>
          <p:nvPr>
            <p:ph type="body" sz="quarter" idx="19"/>
          </p:nvPr>
        </p:nvSpPr>
        <p:spPr bwMode="auto">
          <a:xfrm>
            <a:off x="473075" y="1277938"/>
            <a:ext cx="8485188" cy="4962525"/>
          </a:xfrm>
          <a:noFill/>
          <a:ln>
            <a:miter lim="800000"/>
            <a:headEnd/>
            <a:tailEnd/>
          </a:ln>
        </p:spPr>
        <p:txBody>
          <a:bodyPr vert="horz" wrap="square" numCol="1" anchor="t" anchorCtr="0" compatLnSpc="1">
            <a:prstTxWarp prst="textNoShape">
              <a:avLst/>
            </a:prstTxWarp>
          </a:bodyPr>
          <a:lstStyle/>
          <a:p>
            <a:r>
              <a:rPr lang="en-US" sz="2600" smtClean="0"/>
              <a:t>Business Application Framework (BAF)</a:t>
            </a:r>
            <a:br>
              <a:rPr lang="en-US" sz="2600" smtClean="0"/>
            </a:br>
            <a:r>
              <a:rPr lang="en-US" sz="2600" smtClean="0">
                <a:sym typeface="Wingdings" pitchFamily="2" charset="2"/>
              </a:rPr>
              <a:t></a:t>
            </a:r>
            <a:r>
              <a:rPr lang="en-US" sz="2600" smtClean="0"/>
              <a:t> provide a toolbox to create solutions</a:t>
            </a:r>
            <a:br>
              <a:rPr lang="en-US" sz="2600" smtClean="0"/>
            </a:br>
            <a:endParaRPr lang="en-US" sz="2600" smtClean="0"/>
          </a:p>
          <a:p>
            <a:pPr marL="341313" lvl="1" indent="-342900">
              <a:buClr>
                <a:srgbClr val="FFC000"/>
              </a:buClr>
              <a:buFont typeface="Wingdings" pitchFamily="2" charset="2"/>
              <a:buChar char="§"/>
            </a:pPr>
            <a:r>
              <a:rPr lang="en-US" sz="1800" b="0" smtClean="0"/>
              <a:t>Service-Oriented Architecture (SOA)</a:t>
            </a:r>
            <a:br>
              <a:rPr lang="en-US" sz="1800" b="0" smtClean="0"/>
            </a:br>
            <a:endParaRPr lang="en-US" sz="1800" b="0" smtClean="0"/>
          </a:p>
          <a:p>
            <a:pPr marL="341313" lvl="1" indent="-342900">
              <a:buClr>
                <a:srgbClr val="FFC000"/>
              </a:buClr>
              <a:buFont typeface="Wingdings" pitchFamily="2" charset="2"/>
              <a:buChar char="§"/>
            </a:pPr>
            <a:r>
              <a:rPr lang="en-US" sz="1800" b="0" smtClean="0"/>
              <a:t>Enterprise-Service bus for simple connectivity</a:t>
            </a:r>
            <a:br>
              <a:rPr lang="en-US" sz="1800" b="0" smtClean="0"/>
            </a:br>
            <a:endParaRPr lang="en-US" sz="1800" b="0" smtClean="0"/>
          </a:p>
          <a:p>
            <a:pPr marL="341313" lvl="1" indent="-342900">
              <a:buClr>
                <a:srgbClr val="FFC000"/>
              </a:buClr>
              <a:buFont typeface="Wingdings" pitchFamily="2" charset="2"/>
              <a:buChar char="§"/>
            </a:pPr>
            <a:r>
              <a:rPr lang="en-US" sz="1800" b="0" smtClean="0"/>
              <a:t>connection to standard backends (ERP, MES…) for large corporations</a:t>
            </a:r>
          </a:p>
          <a:p>
            <a:pPr marL="341313" lvl="1" indent="-342900">
              <a:buClr>
                <a:srgbClr val="FFC000"/>
              </a:buClr>
              <a:buFont typeface="Wingdings" pitchFamily="2" charset="2"/>
              <a:buChar char="§"/>
            </a:pPr>
            <a:r>
              <a:rPr lang="en-US" sz="1800" b="0" smtClean="0"/>
              <a:t>standalone solutions for small companies</a:t>
            </a:r>
            <a:br>
              <a:rPr lang="en-US" sz="1800" b="0" smtClean="0"/>
            </a:br>
            <a:r>
              <a:rPr lang="en-US" sz="1800" b="0" smtClean="0"/>
              <a:t> </a:t>
            </a:r>
          </a:p>
          <a:p>
            <a:pPr marL="341313" lvl="1" indent="-342900">
              <a:buClr>
                <a:srgbClr val="FFC000"/>
              </a:buClr>
              <a:buFont typeface="Wingdings" pitchFamily="2" charset="2"/>
              <a:buChar char="§"/>
            </a:pPr>
            <a:r>
              <a:rPr lang="en-US" sz="1800" b="0" smtClean="0"/>
              <a:t>process-oriented structuring to handle specific requirements, but also to effectively re-use modules</a:t>
            </a:r>
            <a:br>
              <a:rPr lang="en-US" sz="1800" b="0" smtClean="0"/>
            </a:br>
            <a:endParaRPr lang="en-US" sz="1800" b="0" smtClean="0"/>
          </a:p>
          <a:p>
            <a:pPr marL="341313" lvl="1" indent="-342900">
              <a:buClr>
                <a:srgbClr val="FFC000"/>
              </a:buClr>
              <a:buFont typeface="Wingdings" pitchFamily="2" charset="2"/>
              <a:buChar char="§"/>
            </a:pPr>
            <a:r>
              <a:rPr lang="en-US" sz="1800" b="0" smtClean="0"/>
              <a:t>workflow based functionality for user processes</a:t>
            </a:r>
          </a:p>
          <a:p>
            <a:endParaRPr lang="en-US" sz="2000" smtClean="0"/>
          </a:p>
        </p:txBody>
      </p:sp>
      <p:sp>
        <p:nvSpPr>
          <p:cNvPr id="40962" name="Titel 1"/>
          <p:cNvSpPr>
            <a:spLocks noGrp="1"/>
          </p:cNvSpPr>
          <p:nvPr>
            <p:ph type="title"/>
          </p:nvPr>
        </p:nvSpPr>
        <p:spPr bwMode="auto">
          <a:xfrm>
            <a:off x="436563" y="153988"/>
            <a:ext cx="7542212" cy="355600"/>
          </a:xfrm>
          <a:noFill/>
          <a:ln>
            <a:miter lim="800000"/>
            <a:headEnd/>
            <a:tailEnd/>
          </a:ln>
        </p:spPr>
        <p:txBody>
          <a:bodyPr vert="horz" wrap="square" numCol="1" anchor="t" anchorCtr="0" compatLnSpc="1">
            <a:prstTxWarp prst="textNoShape">
              <a:avLst/>
            </a:prstTxWarp>
          </a:bodyPr>
          <a:lstStyle/>
          <a:p>
            <a:r>
              <a:rPr lang="en-US" smtClean="0"/>
              <a:t>General Goals II</a:t>
            </a:r>
          </a:p>
        </p:txBody>
      </p:sp>
      <p:sp>
        <p:nvSpPr>
          <p:cNvPr id="40963" name="Textplatzhalter 26"/>
          <p:cNvSpPr txBox="1">
            <a:spLocks/>
          </p:cNvSpPr>
          <p:nvPr/>
        </p:nvSpPr>
        <p:spPr bwMode="auto">
          <a:xfrm>
            <a:off x="3543300" y="6570663"/>
            <a:ext cx="2112963" cy="211137"/>
          </a:xfrm>
          <a:prstGeom prst="rect">
            <a:avLst/>
          </a:prstGeom>
          <a:noFill/>
          <a:ln w="9525">
            <a:noFill/>
            <a:miter lim="800000"/>
            <a:headEnd/>
            <a:tailEnd/>
          </a:ln>
        </p:spPr>
        <p:txBody>
          <a:bodyPr/>
          <a:lstStyle/>
          <a:p>
            <a:pPr>
              <a:spcBef>
                <a:spcPct val="50000"/>
              </a:spcBef>
              <a:buFont typeface="Arial" charset="0"/>
              <a:buNone/>
            </a:pPr>
            <a:r>
              <a:rPr lang="en-US" sz="1000" b="1"/>
              <a:t>Title of the chapter</a:t>
            </a:r>
            <a:endParaRPr lang="en-US" sz="10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0"/>
          </p:nvPr>
        </p:nvSpPr>
        <p:spPr>
          <a:xfrm>
            <a:off x="255588" y="925513"/>
            <a:ext cx="8558212" cy="5238750"/>
          </a:xfrm>
        </p:spPr>
        <p:txBody>
          <a:bodyPr/>
          <a:lstStyle/>
          <a:p>
            <a:pPr marL="0" indent="0" fontAlgn="auto">
              <a:spcAft>
                <a:spcPts val="0"/>
              </a:spcAft>
              <a:buFont typeface="Wingdings" pitchFamily="2" charset="2"/>
              <a:buNone/>
              <a:tabLst>
                <a:tab pos="4124325" algn="r"/>
              </a:tabLst>
              <a:defRPr/>
            </a:pPr>
            <a:endParaRPr lang="de-DE" sz="1600" dirty="0" smtClean="0"/>
          </a:p>
          <a:p>
            <a:pPr marL="342900" fontAlgn="auto">
              <a:spcAft>
                <a:spcPts val="0"/>
              </a:spcAft>
              <a:tabLst>
                <a:tab pos="4124325" algn="r"/>
              </a:tabLst>
              <a:defRPr/>
            </a:pPr>
            <a:endParaRPr lang="de-DE" sz="1600" dirty="0" smtClean="0"/>
          </a:p>
        </p:txBody>
      </p:sp>
      <p:sp>
        <p:nvSpPr>
          <p:cNvPr id="43010" name="Titel 1"/>
          <p:cNvSpPr>
            <a:spLocks noGrp="1"/>
          </p:cNvSpPr>
          <p:nvPr>
            <p:ph type="title"/>
          </p:nvPr>
        </p:nvSpPr>
        <p:spPr bwMode="auto">
          <a:xfrm>
            <a:off x="423863" y="153988"/>
            <a:ext cx="7542212" cy="355600"/>
          </a:xfrm>
          <a:noFill/>
          <a:ln>
            <a:miter lim="800000"/>
            <a:headEnd/>
            <a:tailEnd/>
          </a:ln>
        </p:spPr>
        <p:txBody>
          <a:bodyPr vert="horz" wrap="square" numCol="1" anchor="t" anchorCtr="0" compatLnSpc="1">
            <a:prstTxWarp prst="textNoShape">
              <a:avLst/>
            </a:prstTxWarp>
          </a:bodyPr>
          <a:lstStyle/>
          <a:p>
            <a:r>
              <a:rPr lang="de-DE" smtClean="0"/>
              <a:t>Integrated Auto-ID Solutions</a:t>
            </a:r>
          </a:p>
        </p:txBody>
      </p:sp>
      <p:pic>
        <p:nvPicPr>
          <p:cNvPr id="43011" name="Picture 2" descr="J:\Groups\AutoID_SI\Geschaeftsmodell_AutoID_SI\500 Marketing\560 Marketingdokumente\Broschüre A4 - 6 Seiten\Abgeschlossene Grafikdesigns\Auto-ID Grafik-links.jpg"/>
          <p:cNvPicPr>
            <a:picLocks noChangeAspect="1" noChangeArrowheads="1"/>
          </p:cNvPicPr>
          <p:nvPr/>
        </p:nvPicPr>
        <p:blipFill>
          <a:blip r:embed="rId2"/>
          <a:srcRect/>
          <a:stretch>
            <a:fillRect/>
          </a:stretch>
        </p:blipFill>
        <p:spPr bwMode="auto">
          <a:xfrm>
            <a:off x="273050" y="1190625"/>
            <a:ext cx="8566150" cy="4094163"/>
          </a:xfrm>
          <a:prstGeom prst="rect">
            <a:avLst/>
          </a:prstGeom>
          <a:noFill/>
          <a:ln w="9525">
            <a:noFill/>
            <a:miter lim="800000"/>
            <a:headEnd/>
            <a:tailEnd/>
          </a:ln>
        </p:spPr>
      </p:pic>
      <p:graphicFrame>
        <p:nvGraphicFramePr>
          <p:cNvPr id="6" name="Diagramm 5"/>
          <p:cNvGraphicFramePr/>
          <p:nvPr/>
        </p:nvGraphicFramePr>
        <p:xfrm>
          <a:off x="425885" y="5676408"/>
          <a:ext cx="8413934" cy="557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5809D43A-5D7C-45FC-9D4D-4CDAB7B3958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882F9B44-925C-407D-812A-EF732EE5CB6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52633A5D-3019-46CA-AF44-2ADC6BDA64B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0992EAC-1670-4C21-9E1B-18CB896F5C6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CDC250CA-2C34-423E-A274-D38ACD7FD4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3" name="Titel 3"/>
          <p:cNvSpPr>
            <a:spLocks noGrp="1"/>
          </p:cNvSpPr>
          <p:nvPr>
            <p:ph type="title"/>
          </p:nvPr>
        </p:nvSpPr>
        <p:spPr bwMode="auto">
          <a:xfrm>
            <a:off x="522288" y="314325"/>
            <a:ext cx="4318000" cy="355600"/>
          </a:xfrm>
          <a:noFill/>
          <a:ln>
            <a:miter lim="800000"/>
            <a:headEnd/>
            <a:tailEnd/>
          </a:ln>
        </p:spPr>
        <p:txBody>
          <a:bodyPr vert="horz" wrap="square" numCol="1" anchor="t" anchorCtr="0" compatLnSpc="1">
            <a:prstTxWarp prst="textNoShape">
              <a:avLst/>
            </a:prstTxWarp>
          </a:bodyPr>
          <a:lstStyle/>
          <a:p>
            <a:r>
              <a:rPr lang="en-US" smtClean="0"/>
              <a:t>Ha-VIS Middleware ALE 1.1 </a:t>
            </a:r>
          </a:p>
        </p:txBody>
      </p:sp>
      <p:grpSp>
        <p:nvGrpSpPr>
          <p:cNvPr id="44034" name="Gruppieren 39"/>
          <p:cNvGrpSpPr>
            <a:grpSpLocks/>
          </p:cNvGrpSpPr>
          <p:nvPr/>
        </p:nvGrpSpPr>
        <p:grpSpPr bwMode="auto">
          <a:xfrm>
            <a:off x="1350963" y="2492375"/>
            <a:ext cx="5853112" cy="3887788"/>
            <a:chOff x="372459" y="487705"/>
            <a:chExt cx="7791996" cy="5460628"/>
          </a:xfrm>
        </p:grpSpPr>
        <p:grpSp>
          <p:nvGrpSpPr>
            <p:cNvPr id="44036" name="Gruppieren 40"/>
            <p:cNvGrpSpPr>
              <a:grpSpLocks/>
            </p:cNvGrpSpPr>
            <p:nvPr/>
          </p:nvGrpSpPr>
          <p:grpSpPr bwMode="auto">
            <a:xfrm>
              <a:off x="372459" y="487705"/>
              <a:ext cx="7791996" cy="4972390"/>
              <a:chOff x="587468" y="1236735"/>
              <a:chExt cx="7791996" cy="4972390"/>
            </a:xfrm>
          </p:grpSpPr>
          <p:grpSp>
            <p:nvGrpSpPr>
              <p:cNvPr id="44039" name="Gruppieren 46"/>
              <p:cNvGrpSpPr>
                <a:grpSpLocks/>
              </p:cNvGrpSpPr>
              <p:nvPr/>
            </p:nvGrpSpPr>
            <p:grpSpPr bwMode="auto">
              <a:xfrm>
                <a:off x="587468" y="1236735"/>
                <a:ext cx="7791996" cy="4972390"/>
                <a:chOff x="587468" y="1236735"/>
                <a:chExt cx="7791996" cy="4972390"/>
              </a:xfrm>
            </p:grpSpPr>
            <p:pic>
              <p:nvPicPr>
                <p:cNvPr id="44042" name="Picture 6" descr="Y:\RFID\Produktfotos\Transponder\20110128_PT_86_HT_diagon_beschriftet.jpg"/>
                <p:cNvPicPr>
                  <a:picLocks noChangeAspect="1" noChangeArrowheads="1"/>
                </p:cNvPicPr>
                <p:nvPr/>
              </p:nvPicPr>
              <p:blipFill>
                <a:blip r:embed="rId2"/>
                <a:srcRect b="558"/>
                <a:stretch>
                  <a:fillRect/>
                </a:stretch>
              </p:blipFill>
              <p:spPr bwMode="auto">
                <a:xfrm>
                  <a:off x="588896" y="1963476"/>
                  <a:ext cx="453691" cy="266643"/>
                </a:xfrm>
                <a:prstGeom prst="rect">
                  <a:avLst/>
                </a:prstGeom>
                <a:noFill/>
                <a:ln w="9525">
                  <a:noFill/>
                  <a:miter lim="800000"/>
                  <a:headEnd/>
                  <a:tailEnd/>
                </a:ln>
              </p:spPr>
            </p:pic>
            <p:pic>
              <p:nvPicPr>
                <p:cNvPr id="44043" name="Grafik 1"/>
                <p:cNvPicPr>
                  <a:picLocks noChangeAspect="1"/>
                </p:cNvPicPr>
                <p:nvPr/>
              </p:nvPicPr>
              <p:blipFill>
                <a:blip r:embed="rId3"/>
                <a:srcRect/>
                <a:stretch>
                  <a:fillRect/>
                </a:stretch>
              </p:blipFill>
              <p:spPr bwMode="auto">
                <a:xfrm>
                  <a:off x="1476362" y="1380729"/>
                  <a:ext cx="1401502" cy="1432136"/>
                </a:xfrm>
                <a:prstGeom prst="rect">
                  <a:avLst/>
                </a:prstGeom>
                <a:noFill/>
                <a:ln w="9525">
                  <a:noFill/>
                  <a:miter lim="800000"/>
                  <a:headEnd/>
                  <a:tailEnd/>
                </a:ln>
              </p:spPr>
            </p:pic>
            <p:pic>
              <p:nvPicPr>
                <p:cNvPr id="44044" name="Picture 3"/>
                <p:cNvPicPr>
                  <a:picLocks noChangeAspect="1" noChangeArrowheads="1"/>
                </p:cNvPicPr>
                <p:nvPr/>
              </p:nvPicPr>
              <p:blipFill>
                <a:blip r:embed="rId4"/>
                <a:srcRect/>
                <a:stretch>
                  <a:fillRect/>
                </a:stretch>
              </p:blipFill>
              <p:spPr bwMode="auto">
                <a:xfrm>
                  <a:off x="7103425" y="1476039"/>
                  <a:ext cx="1276039" cy="1276039"/>
                </a:xfrm>
                <a:prstGeom prst="rect">
                  <a:avLst/>
                </a:prstGeom>
                <a:noFill/>
                <a:ln w="9525">
                  <a:noFill/>
                  <a:miter lim="800000"/>
                  <a:headEnd/>
                  <a:tailEnd/>
                </a:ln>
              </p:spPr>
            </p:pic>
            <p:pic>
              <p:nvPicPr>
                <p:cNvPr id="44045" name="Picture 6" descr="Y:\RFID\Produktfotos\Transponder\20110128_PT_86_HT_diagon_beschriftet.jpg"/>
                <p:cNvPicPr>
                  <a:picLocks noChangeAspect="1" noChangeArrowheads="1"/>
                </p:cNvPicPr>
                <p:nvPr/>
              </p:nvPicPr>
              <p:blipFill>
                <a:blip r:embed="rId2"/>
                <a:srcRect b="558"/>
                <a:stretch>
                  <a:fillRect/>
                </a:stretch>
              </p:blipFill>
              <p:spPr bwMode="auto">
                <a:xfrm>
                  <a:off x="588896" y="3607989"/>
                  <a:ext cx="453691" cy="266643"/>
                </a:xfrm>
                <a:prstGeom prst="rect">
                  <a:avLst/>
                </a:prstGeom>
                <a:noFill/>
                <a:ln w="9525">
                  <a:noFill/>
                  <a:miter lim="800000"/>
                  <a:headEnd/>
                  <a:tailEnd/>
                </a:ln>
              </p:spPr>
            </p:pic>
            <p:pic>
              <p:nvPicPr>
                <p:cNvPr id="44046" name="Grafik 1"/>
                <p:cNvPicPr>
                  <a:picLocks noChangeAspect="1"/>
                </p:cNvPicPr>
                <p:nvPr/>
              </p:nvPicPr>
              <p:blipFill>
                <a:blip r:embed="rId3"/>
                <a:srcRect/>
                <a:stretch>
                  <a:fillRect/>
                </a:stretch>
              </p:blipFill>
              <p:spPr bwMode="auto">
                <a:xfrm>
                  <a:off x="1476362" y="3025242"/>
                  <a:ext cx="1401502" cy="1432136"/>
                </a:xfrm>
                <a:prstGeom prst="rect">
                  <a:avLst/>
                </a:prstGeom>
                <a:noFill/>
                <a:ln w="9525">
                  <a:noFill/>
                  <a:miter lim="800000"/>
                  <a:headEnd/>
                  <a:tailEnd/>
                </a:ln>
              </p:spPr>
            </p:pic>
            <p:pic>
              <p:nvPicPr>
                <p:cNvPr id="44047" name="Picture 5"/>
                <p:cNvPicPr>
                  <a:picLocks noChangeAspect="1" noChangeArrowheads="1"/>
                </p:cNvPicPr>
                <p:nvPr/>
              </p:nvPicPr>
              <p:blipFill>
                <a:blip r:embed="rId5"/>
                <a:srcRect/>
                <a:stretch>
                  <a:fillRect/>
                </a:stretch>
              </p:blipFill>
              <p:spPr bwMode="auto">
                <a:xfrm>
                  <a:off x="7164211" y="3211468"/>
                  <a:ext cx="1103357" cy="1103357"/>
                </a:xfrm>
                <a:prstGeom prst="rect">
                  <a:avLst/>
                </a:prstGeom>
                <a:noFill/>
                <a:ln w="9525">
                  <a:noFill/>
                  <a:miter lim="800000"/>
                  <a:headEnd/>
                  <a:tailEnd/>
                </a:ln>
              </p:spPr>
            </p:pic>
            <p:pic>
              <p:nvPicPr>
                <p:cNvPr id="44048" name="Picture 6"/>
                <p:cNvPicPr>
                  <a:picLocks noChangeAspect="1" noChangeArrowheads="1"/>
                </p:cNvPicPr>
                <p:nvPr/>
              </p:nvPicPr>
              <p:blipFill>
                <a:blip r:embed="rId6"/>
                <a:srcRect/>
                <a:stretch>
                  <a:fillRect/>
                </a:stretch>
              </p:blipFill>
              <p:spPr bwMode="auto">
                <a:xfrm>
                  <a:off x="7058531" y="4888192"/>
                  <a:ext cx="1320933" cy="1320933"/>
                </a:xfrm>
                <a:prstGeom prst="rect">
                  <a:avLst/>
                </a:prstGeom>
                <a:noFill/>
                <a:ln w="9525">
                  <a:noFill/>
                  <a:miter lim="800000"/>
                  <a:headEnd/>
                  <a:tailEnd/>
                </a:ln>
              </p:spPr>
            </p:pic>
            <p:pic>
              <p:nvPicPr>
                <p:cNvPr id="44049" name="Picture 6" descr="Y:\RFID\Produktfotos\Transponder\20110128_PT_86_HT_diagon_beschriftet.jpg"/>
                <p:cNvPicPr>
                  <a:picLocks noChangeAspect="1" noChangeArrowheads="1"/>
                </p:cNvPicPr>
                <p:nvPr/>
              </p:nvPicPr>
              <p:blipFill>
                <a:blip r:embed="rId2"/>
                <a:srcRect b="558"/>
                <a:stretch>
                  <a:fillRect/>
                </a:stretch>
              </p:blipFill>
              <p:spPr bwMode="auto">
                <a:xfrm>
                  <a:off x="587468" y="5307215"/>
                  <a:ext cx="453691" cy="266643"/>
                </a:xfrm>
                <a:prstGeom prst="rect">
                  <a:avLst/>
                </a:prstGeom>
                <a:noFill/>
                <a:ln w="9525">
                  <a:noFill/>
                  <a:miter lim="800000"/>
                  <a:headEnd/>
                  <a:tailEnd/>
                </a:ln>
              </p:spPr>
            </p:pic>
            <p:pic>
              <p:nvPicPr>
                <p:cNvPr id="44050" name="Grafik 1"/>
                <p:cNvPicPr>
                  <a:picLocks noChangeAspect="1"/>
                </p:cNvPicPr>
                <p:nvPr/>
              </p:nvPicPr>
              <p:blipFill>
                <a:blip r:embed="rId3"/>
                <a:srcRect/>
                <a:stretch>
                  <a:fillRect/>
                </a:stretch>
              </p:blipFill>
              <p:spPr bwMode="auto">
                <a:xfrm>
                  <a:off x="1474934" y="4724468"/>
                  <a:ext cx="1401502" cy="1432136"/>
                </a:xfrm>
                <a:prstGeom prst="rect">
                  <a:avLst/>
                </a:prstGeom>
                <a:noFill/>
                <a:ln w="9525">
                  <a:noFill/>
                  <a:miter lim="800000"/>
                  <a:headEnd/>
                  <a:tailEnd/>
                </a:ln>
              </p:spPr>
            </p:pic>
            <p:pic>
              <p:nvPicPr>
                <p:cNvPr id="44051" name="Picture 7"/>
                <p:cNvPicPr>
                  <a:picLocks noChangeAspect="1" noChangeArrowheads="1"/>
                </p:cNvPicPr>
                <p:nvPr/>
              </p:nvPicPr>
              <p:blipFill>
                <a:blip r:embed="rId7"/>
                <a:srcRect/>
                <a:stretch>
                  <a:fillRect/>
                </a:stretch>
              </p:blipFill>
              <p:spPr bwMode="auto">
                <a:xfrm rot="10800000">
                  <a:off x="1077065" y="1777281"/>
                  <a:ext cx="452838" cy="452838"/>
                </a:xfrm>
                <a:prstGeom prst="rect">
                  <a:avLst/>
                </a:prstGeom>
                <a:noFill/>
                <a:ln w="9525">
                  <a:noFill/>
                  <a:miter lim="800000"/>
                  <a:headEnd/>
                  <a:tailEnd/>
                </a:ln>
              </p:spPr>
            </p:pic>
            <p:pic>
              <p:nvPicPr>
                <p:cNvPr id="44052" name="Picture 7"/>
                <p:cNvPicPr>
                  <a:picLocks noChangeAspect="1" noChangeArrowheads="1"/>
                </p:cNvPicPr>
                <p:nvPr/>
              </p:nvPicPr>
              <p:blipFill>
                <a:blip r:embed="rId7"/>
                <a:srcRect/>
                <a:stretch>
                  <a:fillRect/>
                </a:stretch>
              </p:blipFill>
              <p:spPr bwMode="auto">
                <a:xfrm rot="10800000">
                  <a:off x="1085149" y="3421794"/>
                  <a:ext cx="452838" cy="452838"/>
                </a:xfrm>
                <a:prstGeom prst="rect">
                  <a:avLst/>
                </a:prstGeom>
                <a:noFill/>
                <a:ln w="9525">
                  <a:noFill/>
                  <a:miter lim="800000"/>
                  <a:headEnd/>
                  <a:tailEnd/>
                </a:ln>
              </p:spPr>
            </p:pic>
            <p:pic>
              <p:nvPicPr>
                <p:cNvPr id="44053" name="Picture 7"/>
                <p:cNvPicPr>
                  <a:picLocks noChangeAspect="1" noChangeArrowheads="1"/>
                </p:cNvPicPr>
                <p:nvPr/>
              </p:nvPicPr>
              <p:blipFill>
                <a:blip r:embed="rId7"/>
                <a:srcRect/>
                <a:stretch>
                  <a:fillRect/>
                </a:stretch>
              </p:blipFill>
              <p:spPr bwMode="auto">
                <a:xfrm rot="10800000">
                  <a:off x="1085149" y="5121020"/>
                  <a:ext cx="452838" cy="452838"/>
                </a:xfrm>
                <a:prstGeom prst="rect">
                  <a:avLst/>
                </a:prstGeom>
                <a:noFill/>
                <a:ln w="9525">
                  <a:noFill/>
                  <a:miter lim="800000"/>
                  <a:headEnd/>
                  <a:tailEnd/>
                </a:ln>
              </p:spPr>
            </p:pic>
            <p:cxnSp>
              <p:nvCxnSpPr>
                <p:cNvPr id="66" name="Gerade Verbindung mit Pfeil 65"/>
                <p:cNvCxnSpPr/>
                <p:nvPr/>
              </p:nvCxnSpPr>
              <p:spPr>
                <a:xfrm>
                  <a:off x="3066451" y="2003765"/>
                  <a:ext cx="1058799" cy="0"/>
                </a:xfrm>
                <a:prstGeom prst="straightConnector1">
                  <a:avLst/>
                </a:prstGeom>
                <a:ln w="44450">
                  <a:solidFill>
                    <a:srgbClr val="FFC000"/>
                  </a:solidFill>
                  <a:round/>
                  <a:tailEnd type="stealth"/>
                </a:ln>
              </p:spPr>
              <p:style>
                <a:lnRef idx="1">
                  <a:schemeClr val="accent1"/>
                </a:lnRef>
                <a:fillRef idx="0">
                  <a:schemeClr val="accent1"/>
                </a:fillRef>
                <a:effectRef idx="0">
                  <a:schemeClr val="accent1"/>
                </a:effectRef>
                <a:fontRef idx="minor">
                  <a:schemeClr val="tx1"/>
                </a:fontRef>
              </p:style>
            </p:cxnSp>
            <p:cxnSp>
              <p:nvCxnSpPr>
                <p:cNvPr id="67" name="Gerade Verbindung mit Pfeil 66"/>
                <p:cNvCxnSpPr/>
                <p:nvPr/>
              </p:nvCxnSpPr>
              <p:spPr>
                <a:xfrm flipV="1">
                  <a:off x="3066451" y="3647082"/>
                  <a:ext cx="1058799" cy="0"/>
                </a:xfrm>
                <a:prstGeom prst="straightConnector1">
                  <a:avLst/>
                </a:prstGeom>
                <a:ln w="44450">
                  <a:solidFill>
                    <a:srgbClr val="FFC000"/>
                  </a:solidFill>
                  <a:round/>
                  <a:tailEnd type="stealth"/>
                </a:ln>
              </p:spPr>
              <p:style>
                <a:lnRef idx="1">
                  <a:schemeClr val="accent1"/>
                </a:lnRef>
                <a:fillRef idx="0">
                  <a:schemeClr val="accent1"/>
                </a:fillRef>
                <a:effectRef idx="0">
                  <a:schemeClr val="accent1"/>
                </a:effectRef>
                <a:fontRef idx="minor">
                  <a:schemeClr val="tx1"/>
                </a:fontRef>
              </p:style>
            </p:cxnSp>
            <p:cxnSp>
              <p:nvCxnSpPr>
                <p:cNvPr id="68" name="Gerade Verbindung mit Pfeil 67"/>
                <p:cNvCxnSpPr/>
                <p:nvPr/>
              </p:nvCxnSpPr>
              <p:spPr>
                <a:xfrm>
                  <a:off x="3066451" y="5439790"/>
                  <a:ext cx="1058799" cy="0"/>
                </a:xfrm>
                <a:prstGeom prst="straightConnector1">
                  <a:avLst/>
                </a:prstGeom>
                <a:ln w="44450">
                  <a:solidFill>
                    <a:srgbClr val="FFC000"/>
                  </a:solidFill>
                  <a:round/>
                  <a:tailEnd type="stealth"/>
                </a:ln>
              </p:spPr>
              <p:style>
                <a:lnRef idx="1">
                  <a:schemeClr val="accent1"/>
                </a:lnRef>
                <a:fillRef idx="0">
                  <a:schemeClr val="accent1"/>
                </a:fillRef>
                <a:effectRef idx="0">
                  <a:schemeClr val="accent1"/>
                </a:effectRef>
                <a:fontRef idx="minor">
                  <a:schemeClr val="tx1"/>
                </a:fontRef>
              </p:style>
            </p:cxnSp>
            <p:cxnSp>
              <p:nvCxnSpPr>
                <p:cNvPr id="69" name="Gerade Verbindung mit Pfeil 68"/>
                <p:cNvCxnSpPr/>
                <p:nvPr/>
              </p:nvCxnSpPr>
              <p:spPr>
                <a:xfrm>
                  <a:off x="5885687" y="1992617"/>
                  <a:ext cx="1172921" cy="0"/>
                </a:xfrm>
                <a:prstGeom prst="straightConnector1">
                  <a:avLst/>
                </a:prstGeom>
                <a:ln w="44450">
                  <a:solidFill>
                    <a:srgbClr val="FFC000"/>
                  </a:solidFill>
                  <a:round/>
                  <a:tailEnd type="stealth"/>
                </a:ln>
              </p:spPr>
              <p:style>
                <a:lnRef idx="1">
                  <a:schemeClr val="accent1"/>
                </a:lnRef>
                <a:fillRef idx="0">
                  <a:schemeClr val="accent1"/>
                </a:fillRef>
                <a:effectRef idx="0">
                  <a:schemeClr val="accent1"/>
                </a:effectRef>
                <a:fontRef idx="minor">
                  <a:schemeClr val="tx1"/>
                </a:fontRef>
              </p:style>
            </p:cxnSp>
            <p:cxnSp>
              <p:nvCxnSpPr>
                <p:cNvPr id="70" name="Gerade Verbindung mit Pfeil 69"/>
                <p:cNvCxnSpPr/>
                <p:nvPr/>
              </p:nvCxnSpPr>
              <p:spPr>
                <a:xfrm flipV="1">
                  <a:off x="5885687" y="3640392"/>
                  <a:ext cx="1172921" cy="0"/>
                </a:xfrm>
                <a:prstGeom prst="straightConnector1">
                  <a:avLst/>
                </a:prstGeom>
                <a:ln w="44450">
                  <a:solidFill>
                    <a:srgbClr val="FFC000"/>
                  </a:solidFill>
                  <a:round/>
                  <a:tailEnd type="stealth"/>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p:nvPr/>
              </p:nvCxnSpPr>
              <p:spPr>
                <a:xfrm>
                  <a:off x="5896254" y="5439790"/>
                  <a:ext cx="1170807" cy="0"/>
                </a:xfrm>
                <a:prstGeom prst="straightConnector1">
                  <a:avLst/>
                </a:prstGeom>
                <a:ln w="44450">
                  <a:solidFill>
                    <a:srgbClr val="FFC000"/>
                  </a:solidFill>
                  <a:round/>
                  <a:tailEnd type="stealth"/>
                </a:ln>
              </p:spPr>
              <p:style>
                <a:lnRef idx="1">
                  <a:schemeClr val="accent1"/>
                </a:lnRef>
                <a:fillRef idx="0">
                  <a:schemeClr val="accent1"/>
                </a:fillRef>
                <a:effectRef idx="0">
                  <a:schemeClr val="accent1"/>
                </a:effectRef>
                <a:fontRef idx="minor">
                  <a:schemeClr val="tx1"/>
                </a:fontRef>
              </p:style>
            </p:cxnSp>
            <p:sp>
              <p:nvSpPr>
                <p:cNvPr id="72" name="Abgerundetes Rechteck 71"/>
                <p:cNvSpPr/>
                <p:nvPr/>
              </p:nvSpPr>
              <p:spPr>
                <a:xfrm>
                  <a:off x="4201331" y="1553358"/>
                  <a:ext cx="1542760" cy="4332380"/>
                </a:xfrm>
                <a:prstGeom prst="roundRect">
                  <a:avLst/>
                </a:prstGeom>
                <a:solidFill>
                  <a:srgbClr val="FFC000">
                    <a:alpha val="36000"/>
                  </a:srgb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3" name="Gerade Verbindung mit Pfeil 72"/>
                <p:cNvCxnSpPr/>
                <p:nvPr/>
              </p:nvCxnSpPr>
              <p:spPr>
                <a:xfrm flipV="1">
                  <a:off x="4342927" y="2003765"/>
                  <a:ext cx="1124313" cy="0"/>
                </a:xfrm>
                <a:prstGeom prst="straightConnector1">
                  <a:avLst/>
                </a:prstGeom>
                <a:ln w="254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4" name="Gerade Verbindung mit Pfeil 73"/>
                <p:cNvCxnSpPr/>
                <p:nvPr/>
              </p:nvCxnSpPr>
              <p:spPr>
                <a:xfrm>
                  <a:off x="4342927" y="2003765"/>
                  <a:ext cx="1191941" cy="1643317"/>
                </a:xfrm>
                <a:prstGeom prst="straightConnector1">
                  <a:avLst/>
                </a:prstGeom>
                <a:ln w="254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5" name="Gerade Verbindung mit Pfeil 74"/>
                <p:cNvCxnSpPr/>
                <p:nvPr/>
              </p:nvCxnSpPr>
              <p:spPr>
                <a:xfrm>
                  <a:off x="4342927" y="2003765"/>
                  <a:ext cx="1287043" cy="3436026"/>
                </a:xfrm>
                <a:prstGeom prst="straightConnector1">
                  <a:avLst/>
                </a:prstGeom>
                <a:ln w="25400">
                  <a:solidFill>
                    <a:srgbClr val="00B05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6" name="Gerade Verbindung mit Pfeil 75"/>
                <p:cNvCxnSpPr/>
                <p:nvPr/>
              </p:nvCxnSpPr>
              <p:spPr>
                <a:xfrm flipV="1">
                  <a:off x="4410554" y="3640392"/>
                  <a:ext cx="1124313" cy="0"/>
                </a:xfrm>
                <a:prstGeom prst="straightConnector1">
                  <a:avLst/>
                </a:prstGeom>
                <a:ln w="254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7" name="Gerade Verbindung mit Pfeil 76"/>
                <p:cNvCxnSpPr/>
                <p:nvPr/>
              </p:nvCxnSpPr>
              <p:spPr>
                <a:xfrm flipV="1">
                  <a:off x="4410554" y="2003765"/>
                  <a:ext cx="1056685" cy="1636627"/>
                </a:xfrm>
                <a:prstGeom prst="straightConnector1">
                  <a:avLst/>
                </a:prstGeom>
                <a:ln w="254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8" name="Gerade Verbindung mit Pfeil 77"/>
                <p:cNvCxnSpPr/>
                <p:nvPr/>
              </p:nvCxnSpPr>
              <p:spPr>
                <a:xfrm>
                  <a:off x="4410554" y="3647082"/>
                  <a:ext cx="1208848" cy="1792709"/>
                </a:xfrm>
                <a:prstGeom prst="straightConnector1">
                  <a:avLst/>
                </a:prstGeom>
                <a:ln w="25400">
                  <a:solidFill>
                    <a:srgbClr val="7030A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79" name="Gerade Verbindung mit Pfeil 78"/>
                <p:cNvCxnSpPr/>
                <p:nvPr/>
              </p:nvCxnSpPr>
              <p:spPr>
                <a:xfrm flipV="1">
                  <a:off x="4342927" y="5439790"/>
                  <a:ext cx="1276476" cy="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0" name="Gerade Verbindung mit Pfeil 79"/>
                <p:cNvCxnSpPr/>
                <p:nvPr/>
              </p:nvCxnSpPr>
              <p:spPr>
                <a:xfrm flipV="1">
                  <a:off x="4357721" y="3647082"/>
                  <a:ext cx="1177147" cy="1792709"/>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1" name="Gerade Verbindung mit Pfeil 80"/>
                <p:cNvCxnSpPr/>
                <p:nvPr/>
              </p:nvCxnSpPr>
              <p:spPr>
                <a:xfrm flipV="1">
                  <a:off x="4357721" y="1992617"/>
                  <a:ext cx="1109519" cy="344717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44070" name="Textfeld 81"/>
                <p:cNvSpPr txBox="1">
                  <a:spLocks noChangeArrowheads="1"/>
                </p:cNvSpPr>
                <p:nvPr/>
              </p:nvSpPr>
              <p:spPr bwMode="auto">
                <a:xfrm>
                  <a:off x="3987505" y="1236735"/>
                  <a:ext cx="2054813" cy="320376"/>
                </a:xfrm>
                <a:prstGeom prst="rect">
                  <a:avLst/>
                </a:prstGeom>
                <a:noFill/>
                <a:ln w="9525">
                  <a:noFill/>
                  <a:miter lim="800000"/>
                  <a:headEnd/>
                  <a:tailEnd/>
                </a:ln>
              </p:spPr>
              <p:txBody>
                <a:bodyPr wrap="none" lIns="0" tIns="0" rIns="0" bIns="0">
                  <a:spAutoFit/>
                </a:bodyPr>
                <a:lstStyle/>
                <a:p>
                  <a:pPr algn="ctr"/>
                  <a:r>
                    <a:rPr lang="en-US" sz="1400"/>
                    <a:t>Ha-VIS Middleware</a:t>
                  </a:r>
                </a:p>
              </p:txBody>
            </p:sp>
            <p:grpSp>
              <p:nvGrpSpPr>
                <p:cNvPr id="44071" name="Gruppieren 82"/>
                <p:cNvGrpSpPr>
                  <a:grpSpLocks/>
                </p:cNvGrpSpPr>
                <p:nvPr/>
              </p:nvGrpSpPr>
              <p:grpSpPr bwMode="auto">
                <a:xfrm>
                  <a:off x="7242634" y="1476039"/>
                  <a:ext cx="1024933" cy="1349918"/>
                  <a:chOff x="7927975" y="1960543"/>
                  <a:chExt cx="762000" cy="1204912"/>
                </a:xfrm>
              </p:grpSpPr>
              <p:sp>
                <p:nvSpPr>
                  <p:cNvPr id="84" name="Zylinder 83"/>
                  <p:cNvSpPr/>
                  <p:nvPr/>
                </p:nvSpPr>
                <p:spPr>
                  <a:xfrm>
                    <a:off x="7927853" y="1959899"/>
                    <a:ext cx="762039" cy="1206075"/>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4073" name="Picture 4" descr="http://t3.gstatic.com/images?q=tbn:ANd9GcSOaUY1SdOH4q52VnOILMhV7t-NjXirBHjzVjK_GfhuH3tKGIr0RA"/>
                  <p:cNvPicPr>
                    <a:picLocks noChangeAspect="1" noChangeArrowheads="1"/>
                  </p:cNvPicPr>
                  <p:nvPr/>
                </p:nvPicPr>
                <p:blipFill>
                  <a:blip r:embed="rId8"/>
                  <a:srcRect/>
                  <a:stretch>
                    <a:fillRect/>
                  </a:stretch>
                </p:blipFill>
                <p:spPr bwMode="auto">
                  <a:xfrm>
                    <a:off x="8004635" y="2275459"/>
                    <a:ext cx="608680" cy="444359"/>
                  </a:xfrm>
                  <a:prstGeom prst="rect">
                    <a:avLst/>
                  </a:prstGeom>
                  <a:noFill/>
                  <a:ln w="9525">
                    <a:noFill/>
                    <a:miter lim="800000"/>
                    <a:headEnd/>
                    <a:tailEnd/>
                  </a:ln>
                </p:spPr>
              </p:pic>
            </p:grpSp>
          </p:grpSp>
          <p:sp>
            <p:nvSpPr>
              <p:cNvPr id="44040" name="Textfeld 47"/>
              <p:cNvSpPr txBox="1">
                <a:spLocks noChangeArrowheads="1"/>
              </p:cNvSpPr>
              <p:nvPr/>
            </p:nvSpPr>
            <p:spPr bwMode="auto">
              <a:xfrm>
                <a:off x="5921057" y="1638780"/>
                <a:ext cx="975130" cy="274608"/>
              </a:xfrm>
              <a:prstGeom prst="rect">
                <a:avLst/>
              </a:prstGeom>
              <a:noFill/>
              <a:ln w="9525">
                <a:noFill/>
                <a:miter lim="800000"/>
                <a:headEnd/>
                <a:tailEnd/>
              </a:ln>
            </p:spPr>
            <p:txBody>
              <a:bodyPr wrap="none" lIns="0" tIns="0" rIns="0" bIns="0">
                <a:spAutoFit/>
              </a:bodyPr>
              <a:lstStyle/>
              <a:p>
                <a:r>
                  <a:rPr lang="en-US" sz="1200"/>
                  <a:t>Subscriber</a:t>
                </a:r>
              </a:p>
            </p:txBody>
          </p:sp>
          <p:sp>
            <p:nvSpPr>
              <p:cNvPr id="44041" name="Textfeld 49"/>
              <p:cNvSpPr txBox="1">
                <a:spLocks noChangeArrowheads="1"/>
              </p:cNvSpPr>
              <p:nvPr/>
            </p:nvSpPr>
            <p:spPr bwMode="auto">
              <a:xfrm>
                <a:off x="3058761" y="1629486"/>
                <a:ext cx="940990" cy="274608"/>
              </a:xfrm>
              <a:prstGeom prst="rect">
                <a:avLst/>
              </a:prstGeom>
              <a:noFill/>
              <a:ln w="9525">
                <a:noFill/>
                <a:miter lim="800000"/>
                <a:headEnd/>
                <a:tailEnd/>
              </a:ln>
            </p:spPr>
            <p:txBody>
              <a:bodyPr wrap="none" lIns="0" tIns="0" rIns="0" bIns="0">
                <a:spAutoFit/>
              </a:bodyPr>
              <a:lstStyle/>
              <a:p>
                <a:r>
                  <a:rPr lang="en-US" sz="1200"/>
                  <a:t>Connector</a:t>
                </a:r>
              </a:p>
            </p:txBody>
          </p:sp>
        </p:grpSp>
        <p:cxnSp>
          <p:nvCxnSpPr>
            <p:cNvPr id="43" name="Gerade Verbindung mit Pfeil 42"/>
            <p:cNvCxnSpPr/>
            <p:nvPr/>
          </p:nvCxnSpPr>
          <p:spPr>
            <a:xfrm flipV="1">
              <a:off x="4757702" y="5136709"/>
              <a:ext cx="0" cy="379055"/>
            </a:xfrm>
            <a:prstGeom prst="straightConnector1">
              <a:avLst/>
            </a:prstGeom>
            <a:ln w="44450">
              <a:solidFill>
                <a:srgbClr val="FFC000"/>
              </a:solidFill>
              <a:round/>
              <a:headEnd type="stealth"/>
              <a:tailEnd type="stealth"/>
            </a:ln>
          </p:spPr>
          <p:style>
            <a:lnRef idx="1">
              <a:schemeClr val="accent1"/>
            </a:lnRef>
            <a:fillRef idx="0">
              <a:schemeClr val="accent1"/>
            </a:fillRef>
            <a:effectRef idx="0">
              <a:schemeClr val="accent1"/>
            </a:effectRef>
            <a:fontRef idx="minor">
              <a:schemeClr val="tx1"/>
            </a:fontRef>
          </p:style>
        </p:cxnSp>
        <p:sp>
          <p:nvSpPr>
            <p:cNvPr id="44" name="Abgerundetes Rechteck 43"/>
            <p:cNvSpPr/>
            <p:nvPr/>
          </p:nvSpPr>
          <p:spPr>
            <a:xfrm>
              <a:off x="2747887" y="5515764"/>
              <a:ext cx="4104165" cy="432569"/>
            </a:xfrm>
            <a:prstGeom prst="roundRect">
              <a:avLst/>
            </a:prstGeom>
            <a:solidFill>
              <a:srgbClr val="FFC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solidFill>
                    <a:schemeClr val="tx1"/>
                  </a:solidFill>
                </a:rPr>
                <a:t>Middleware Management (GUI)</a:t>
              </a:r>
              <a:endParaRPr lang="en-US" sz="1400" dirty="0">
                <a:solidFill>
                  <a:schemeClr val="tx1"/>
                </a:solidFill>
              </a:endParaRPr>
            </a:p>
          </p:txBody>
        </p:sp>
      </p:grpSp>
      <p:sp>
        <p:nvSpPr>
          <p:cNvPr id="2" name="Textfeld 1"/>
          <p:cNvSpPr txBox="1"/>
          <p:nvPr/>
        </p:nvSpPr>
        <p:spPr>
          <a:xfrm>
            <a:off x="522288" y="1162050"/>
            <a:ext cx="7881937" cy="1108075"/>
          </a:xfrm>
          <a:prstGeom prst="rect">
            <a:avLst/>
          </a:prstGeom>
        </p:spPr>
        <p:txBody>
          <a:bodyPr wrap="none" lIns="0" tIns="0" rIns="0" bIns="0">
            <a:spAutoFit/>
          </a:bodyPr>
          <a:lstStyle/>
          <a:p>
            <a:pPr fontAlgn="auto">
              <a:spcBef>
                <a:spcPts val="0"/>
              </a:spcBef>
              <a:spcAft>
                <a:spcPts val="0"/>
              </a:spcAft>
              <a:defRPr/>
            </a:pPr>
            <a:r>
              <a:rPr lang="en-US" dirty="0">
                <a:latin typeface="+mn-lt"/>
                <a:cs typeface="+mn-cs"/>
                <a:sym typeface="Wingdings" panose="05000000000000000000" pitchFamily="2" charset="2"/>
              </a:rPr>
              <a:t> implements </a:t>
            </a:r>
            <a:r>
              <a:rPr lang="en-US" dirty="0">
                <a:latin typeface="+mn-lt"/>
                <a:cs typeface="+mn-cs"/>
              </a:rPr>
              <a:t>GS1 standard Application Level Events (ALE) 1.1 (</a:t>
            </a:r>
            <a:r>
              <a:rPr lang="en-US" dirty="0" err="1">
                <a:latin typeface="+mn-lt"/>
                <a:cs typeface="+mn-cs"/>
              </a:rPr>
              <a:t>read&amp;write</a:t>
            </a:r>
            <a:r>
              <a:rPr lang="en-US" dirty="0">
                <a:latin typeface="+mn-lt"/>
                <a:cs typeface="+mn-cs"/>
              </a:rPr>
              <a:t>)</a:t>
            </a:r>
            <a:br>
              <a:rPr lang="en-US" dirty="0">
                <a:latin typeface="+mn-lt"/>
                <a:cs typeface="+mn-cs"/>
              </a:rPr>
            </a:br>
            <a:endParaRPr lang="en-US" dirty="0">
              <a:latin typeface="+mn-lt"/>
              <a:cs typeface="+mn-cs"/>
            </a:endParaRPr>
          </a:p>
          <a:p>
            <a:pPr marL="285750" indent="-285750" fontAlgn="auto">
              <a:spcBef>
                <a:spcPts val="0"/>
              </a:spcBef>
              <a:spcAft>
                <a:spcPts val="0"/>
              </a:spcAft>
              <a:buFont typeface="Arial" charset="0"/>
              <a:buChar char="•"/>
              <a:defRPr/>
            </a:pPr>
            <a:r>
              <a:rPr lang="en-US" dirty="0">
                <a:latin typeface="+mn-lt"/>
                <a:cs typeface="+mn-cs"/>
              </a:rPr>
              <a:t>realized as Middleware to connect to a variety of readers and subscribers</a:t>
            </a:r>
          </a:p>
          <a:p>
            <a:pPr marL="285750" indent="-285750" fontAlgn="auto">
              <a:spcBef>
                <a:spcPts val="0"/>
              </a:spcBef>
              <a:spcAft>
                <a:spcPts val="0"/>
              </a:spcAft>
              <a:buFont typeface="Arial" charset="0"/>
              <a:buChar char="•"/>
              <a:defRPr/>
            </a:pPr>
            <a:r>
              <a:rPr lang="en-US" dirty="0">
                <a:latin typeface="+mn-lt"/>
                <a:cs typeface="+mn-cs"/>
              </a:rPr>
              <a:t>under certification by GS1</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ctrTitle"/>
          </p:nvPr>
        </p:nvSpPr>
        <p:spPr bwMode="auto">
          <a:xfrm>
            <a:off x="436563" y="2209800"/>
            <a:ext cx="8253412" cy="1374775"/>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cs typeface="Arial" charset="0"/>
              </a:rPr>
              <a:t>HARTING</a:t>
            </a:r>
            <a:br>
              <a:rPr lang="en-US" smtClean="0">
                <a:latin typeface="Arial" charset="0"/>
                <a:cs typeface="Arial" charset="0"/>
              </a:rPr>
            </a:br>
            <a:r>
              <a:rPr lang="en-US" smtClean="0">
                <a:latin typeface="Arial" charset="0"/>
                <a:cs typeface="Arial" charset="0"/>
              </a:rPr>
              <a:t>the company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platzhalter 1"/>
          <p:cNvSpPr>
            <a:spLocks noGrp="1"/>
          </p:cNvSpPr>
          <p:nvPr>
            <p:ph type="body" sz="quarter" idx="18"/>
          </p:nvPr>
        </p:nvSpPr>
        <p:spPr bwMode="auto">
          <a:xfrm>
            <a:off x="415925" y="307975"/>
            <a:ext cx="7740650" cy="373063"/>
          </a:xfrm>
          <a:noFill/>
          <a:ln>
            <a:miter lim="800000"/>
            <a:headEnd/>
            <a:tailEnd/>
          </a:ln>
        </p:spPr>
        <p:txBody>
          <a:bodyPr vert="horz" wrap="square" numCol="1" anchor="t" anchorCtr="0" compatLnSpc="1">
            <a:prstTxWarp prst="textNoShape">
              <a:avLst/>
            </a:prstTxWarp>
          </a:bodyPr>
          <a:lstStyle/>
          <a:p>
            <a:r>
              <a:rPr lang="en-US" smtClean="0"/>
              <a:t>chances for Auto-ID in aviation processes</a:t>
            </a:r>
          </a:p>
          <a:p>
            <a:r>
              <a:rPr lang="en-US" sz="1100" smtClean="0"/>
              <a:t>                               </a:t>
            </a:r>
          </a:p>
          <a:p>
            <a:r>
              <a:rPr lang="en-US" sz="1100" smtClean="0"/>
              <a:t>                                                                                                                                </a:t>
            </a:r>
            <a:endParaRPr lang="en-US" smtClean="0"/>
          </a:p>
        </p:txBody>
      </p:sp>
      <p:sp>
        <p:nvSpPr>
          <p:cNvPr id="3" name="Textfeld 2"/>
          <p:cNvSpPr txBox="1"/>
          <p:nvPr/>
        </p:nvSpPr>
        <p:spPr>
          <a:xfrm>
            <a:off x="415925" y="1055688"/>
            <a:ext cx="8099425" cy="4986337"/>
          </a:xfrm>
          <a:prstGeom prst="rect">
            <a:avLst/>
          </a:prstGeom>
        </p:spPr>
        <p:txBody>
          <a:bodyPr lIns="0" tIns="0" rIns="0" bIns="0">
            <a:spAutoFit/>
          </a:bodyPr>
          <a:lstStyle/>
          <a:p>
            <a:pPr fontAlgn="auto">
              <a:spcBef>
                <a:spcPts val="0"/>
              </a:spcBef>
              <a:spcAft>
                <a:spcPts val="0"/>
              </a:spcAft>
              <a:defRPr/>
            </a:pPr>
            <a:r>
              <a:rPr lang="de-DE" b="1" dirty="0">
                <a:latin typeface="+mn-lt"/>
                <a:cs typeface="+mn-cs"/>
              </a:rPr>
              <a:t>on-board </a:t>
            </a:r>
            <a:r>
              <a:rPr lang="de-DE" b="1" dirty="0" err="1">
                <a:latin typeface="+mn-lt"/>
                <a:cs typeface="+mn-cs"/>
              </a:rPr>
              <a:t>processes</a:t>
            </a:r>
            <a:endParaRPr lang="de-DE" b="1" dirty="0">
              <a:latin typeface="+mn-lt"/>
              <a:cs typeface="+mn-cs"/>
            </a:endParaRPr>
          </a:p>
          <a:p>
            <a:pPr marL="285750" indent="-285750" fontAlgn="auto">
              <a:spcBef>
                <a:spcPts val="0"/>
              </a:spcBef>
              <a:spcAft>
                <a:spcPts val="0"/>
              </a:spcAft>
              <a:buClr>
                <a:schemeClr val="accent1"/>
              </a:buClr>
              <a:buFont typeface="Wingdings" panose="05000000000000000000" pitchFamily="2" charset="2"/>
              <a:buChar char="§"/>
              <a:defRPr/>
            </a:pPr>
            <a:r>
              <a:rPr lang="de-DE" dirty="0" err="1">
                <a:latin typeface="+mn-lt"/>
                <a:cs typeface="+mn-cs"/>
              </a:rPr>
              <a:t>aircraft</a:t>
            </a:r>
            <a:r>
              <a:rPr lang="de-DE" dirty="0">
                <a:latin typeface="+mn-lt"/>
                <a:cs typeface="+mn-cs"/>
              </a:rPr>
              <a:t> </a:t>
            </a:r>
            <a:r>
              <a:rPr lang="de-DE" dirty="0" err="1">
                <a:latin typeface="+mn-lt"/>
                <a:cs typeface="+mn-cs"/>
              </a:rPr>
              <a:t>configuration</a:t>
            </a:r>
            <a:r>
              <a:rPr lang="de-DE" dirty="0">
                <a:latin typeface="+mn-lt"/>
                <a:cs typeface="+mn-cs"/>
              </a:rPr>
              <a:t> </a:t>
            </a:r>
            <a:r>
              <a:rPr lang="de-DE" dirty="0" err="1">
                <a:latin typeface="+mn-lt"/>
                <a:cs typeface="+mn-cs"/>
              </a:rPr>
              <a:t>management</a:t>
            </a:r>
            <a:endParaRPr lang="de-DE" dirty="0">
              <a:latin typeface="+mn-lt"/>
              <a:cs typeface="+mn-cs"/>
            </a:endParaRPr>
          </a:p>
          <a:p>
            <a:pPr marL="285750" indent="-285750" fontAlgn="auto">
              <a:spcBef>
                <a:spcPts val="0"/>
              </a:spcBef>
              <a:spcAft>
                <a:spcPts val="0"/>
              </a:spcAft>
              <a:buClr>
                <a:schemeClr val="accent1"/>
              </a:buClr>
              <a:buFont typeface="Wingdings" panose="05000000000000000000" pitchFamily="2" charset="2"/>
              <a:buChar char="§"/>
              <a:defRPr/>
            </a:pPr>
            <a:r>
              <a:rPr lang="de-DE" dirty="0" err="1">
                <a:latin typeface="+mn-lt"/>
                <a:cs typeface="+mn-cs"/>
              </a:rPr>
              <a:t>periodic</a:t>
            </a:r>
            <a:r>
              <a:rPr lang="de-DE" dirty="0">
                <a:latin typeface="+mn-lt"/>
                <a:cs typeface="+mn-cs"/>
              </a:rPr>
              <a:t> </a:t>
            </a:r>
            <a:r>
              <a:rPr lang="de-DE" dirty="0" err="1">
                <a:latin typeface="+mn-lt"/>
                <a:cs typeface="+mn-cs"/>
              </a:rPr>
              <a:t>checks</a:t>
            </a:r>
            <a:r>
              <a:rPr lang="de-DE" dirty="0">
                <a:latin typeface="+mn-lt"/>
                <a:cs typeface="+mn-cs"/>
              </a:rPr>
              <a:t> for </a:t>
            </a:r>
            <a:r>
              <a:rPr lang="de-DE" dirty="0" err="1">
                <a:latin typeface="+mn-lt"/>
                <a:cs typeface="+mn-cs"/>
              </a:rPr>
              <a:t>completenes</a:t>
            </a:r>
            <a:r>
              <a:rPr lang="de-DE" dirty="0">
                <a:latin typeface="+mn-lt"/>
                <a:cs typeface="+mn-cs"/>
              </a:rPr>
              <a:t> </a:t>
            </a:r>
            <a:r>
              <a:rPr lang="de-DE" dirty="0" err="1">
                <a:latin typeface="+mn-lt"/>
                <a:cs typeface="+mn-cs"/>
              </a:rPr>
              <a:t>and</a:t>
            </a:r>
            <a:r>
              <a:rPr lang="de-DE" dirty="0">
                <a:latin typeface="+mn-lt"/>
                <a:cs typeface="+mn-cs"/>
              </a:rPr>
              <a:t> </a:t>
            </a:r>
            <a:r>
              <a:rPr lang="de-DE" dirty="0" err="1">
                <a:latin typeface="+mn-lt"/>
                <a:cs typeface="+mn-cs"/>
              </a:rPr>
              <a:t>expiration</a:t>
            </a:r>
            <a:endParaRPr lang="de-DE" dirty="0">
              <a:latin typeface="+mn-lt"/>
              <a:cs typeface="+mn-cs"/>
            </a:endParaRPr>
          </a:p>
          <a:p>
            <a:pPr fontAlgn="auto">
              <a:spcBef>
                <a:spcPts val="0"/>
              </a:spcBef>
              <a:spcAft>
                <a:spcPts val="0"/>
              </a:spcAft>
              <a:defRPr/>
            </a:pPr>
            <a:endParaRPr lang="de-DE" dirty="0">
              <a:latin typeface="+mn-lt"/>
              <a:cs typeface="+mn-cs"/>
            </a:endParaRPr>
          </a:p>
          <a:p>
            <a:pPr fontAlgn="auto">
              <a:spcBef>
                <a:spcPts val="0"/>
              </a:spcBef>
              <a:spcAft>
                <a:spcPts val="0"/>
              </a:spcAft>
              <a:defRPr/>
            </a:pPr>
            <a:r>
              <a:rPr lang="de-DE" b="1" dirty="0" err="1">
                <a:latin typeface="+mn-lt"/>
                <a:cs typeface="+mn-cs"/>
              </a:rPr>
              <a:t>maintenance</a:t>
            </a:r>
            <a:r>
              <a:rPr lang="de-DE" b="1" dirty="0">
                <a:latin typeface="+mn-lt"/>
                <a:cs typeface="+mn-cs"/>
              </a:rPr>
              <a:t> </a:t>
            </a:r>
            <a:r>
              <a:rPr lang="de-DE" b="1" dirty="0" err="1">
                <a:latin typeface="+mn-lt"/>
                <a:cs typeface="+mn-cs"/>
              </a:rPr>
              <a:t>processes</a:t>
            </a:r>
            <a:endParaRPr lang="de-DE" b="1" dirty="0">
              <a:latin typeface="+mn-lt"/>
              <a:cs typeface="+mn-cs"/>
            </a:endParaRPr>
          </a:p>
          <a:p>
            <a:pPr marL="285750" indent="-285750" fontAlgn="auto">
              <a:spcBef>
                <a:spcPts val="0"/>
              </a:spcBef>
              <a:spcAft>
                <a:spcPts val="0"/>
              </a:spcAft>
              <a:buClr>
                <a:schemeClr val="accent1"/>
              </a:buClr>
              <a:buFont typeface="Wingdings" panose="05000000000000000000" pitchFamily="2" charset="2"/>
              <a:buChar char="§"/>
              <a:defRPr/>
            </a:pPr>
            <a:r>
              <a:rPr lang="de-DE" dirty="0" err="1">
                <a:latin typeface="+mn-lt"/>
                <a:cs typeface="+mn-cs"/>
              </a:rPr>
              <a:t>part</a:t>
            </a:r>
            <a:r>
              <a:rPr lang="de-DE" dirty="0">
                <a:latin typeface="+mn-lt"/>
                <a:cs typeface="+mn-cs"/>
              </a:rPr>
              <a:t> </a:t>
            </a:r>
            <a:r>
              <a:rPr lang="de-DE" dirty="0" err="1">
                <a:latin typeface="+mn-lt"/>
                <a:cs typeface="+mn-cs"/>
              </a:rPr>
              <a:t>identification</a:t>
            </a:r>
            <a:r>
              <a:rPr lang="de-DE" dirty="0">
                <a:latin typeface="+mn-lt"/>
                <a:cs typeface="+mn-cs"/>
              </a:rPr>
              <a:t> </a:t>
            </a:r>
            <a:r>
              <a:rPr lang="de-DE" dirty="0" err="1">
                <a:latin typeface="+mn-lt"/>
                <a:cs typeface="+mn-cs"/>
              </a:rPr>
              <a:t>while</a:t>
            </a:r>
            <a:r>
              <a:rPr lang="de-DE" dirty="0">
                <a:latin typeface="+mn-lt"/>
                <a:cs typeface="+mn-cs"/>
              </a:rPr>
              <a:t> </a:t>
            </a:r>
            <a:r>
              <a:rPr lang="de-DE" dirty="0" err="1">
                <a:latin typeface="+mn-lt"/>
                <a:cs typeface="+mn-cs"/>
              </a:rPr>
              <a:t>installed</a:t>
            </a:r>
            <a:endParaRPr lang="de-DE" dirty="0">
              <a:latin typeface="+mn-lt"/>
              <a:cs typeface="+mn-cs"/>
            </a:endParaRPr>
          </a:p>
          <a:p>
            <a:pPr marL="285750" indent="-285750" fontAlgn="auto">
              <a:spcBef>
                <a:spcPts val="0"/>
              </a:spcBef>
              <a:spcAft>
                <a:spcPts val="0"/>
              </a:spcAft>
              <a:buClr>
                <a:schemeClr val="accent1"/>
              </a:buClr>
              <a:buFont typeface="Wingdings" panose="05000000000000000000" pitchFamily="2" charset="2"/>
              <a:buChar char="§"/>
              <a:defRPr/>
            </a:pPr>
            <a:r>
              <a:rPr lang="de-DE" dirty="0" err="1">
                <a:latin typeface="+mn-lt"/>
                <a:cs typeface="+mn-cs"/>
              </a:rPr>
              <a:t>simplifying</a:t>
            </a:r>
            <a:r>
              <a:rPr lang="de-DE" dirty="0">
                <a:latin typeface="+mn-lt"/>
                <a:cs typeface="+mn-cs"/>
              </a:rPr>
              <a:t> </a:t>
            </a:r>
            <a:r>
              <a:rPr lang="de-DE" dirty="0" err="1">
                <a:latin typeface="+mn-lt"/>
                <a:cs typeface="+mn-cs"/>
              </a:rPr>
              <a:t>handling</a:t>
            </a:r>
            <a:r>
              <a:rPr lang="de-DE" dirty="0">
                <a:latin typeface="+mn-lt"/>
                <a:cs typeface="+mn-cs"/>
              </a:rPr>
              <a:t> &amp; </a:t>
            </a:r>
            <a:r>
              <a:rPr lang="de-DE" dirty="0" err="1">
                <a:latin typeface="+mn-lt"/>
                <a:cs typeface="+mn-cs"/>
              </a:rPr>
              <a:t>documentation</a:t>
            </a:r>
            <a:endParaRPr lang="de-DE" dirty="0">
              <a:latin typeface="+mn-lt"/>
              <a:cs typeface="+mn-cs"/>
            </a:endParaRPr>
          </a:p>
          <a:p>
            <a:pPr fontAlgn="auto">
              <a:spcBef>
                <a:spcPts val="0"/>
              </a:spcBef>
              <a:spcAft>
                <a:spcPts val="0"/>
              </a:spcAft>
              <a:defRPr/>
            </a:pPr>
            <a:endParaRPr lang="de-DE" dirty="0">
              <a:latin typeface="+mn-lt"/>
              <a:cs typeface="+mn-cs"/>
            </a:endParaRPr>
          </a:p>
          <a:p>
            <a:pPr fontAlgn="auto">
              <a:spcBef>
                <a:spcPts val="0"/>
              </a:spcBef>
              <a:spcAft>
                <a:spcPts val="0"/>
              </a:spcAft>
              <a:defRPr/>
            </a:pPr>
            <a:r>
              <a:rPr lang="de-DE" b="1" dirty="0" err="1">
                <a:latin typeface="+mn-lt"/>
                <a:cs typeface="+mn-cs"/>
              </a:rPr>
              <a:t>logistic</a:t>
            </a:r>
            <a:r>
              <a:rPr lang="de-DE" b="1" dirty="0">
                <a:latin typeface="+mn-lt"/>
                <a:cs typeface="+mn-cs"/>
              </a:rPr>
              <a:t> </a:t>
            </a:r>
            <a:r>
              <a:rPr lang="de-DE" b="1" dirty="0" err="1">
                <a:latin typeface="+mn-lt"/>
                <a:cs typeface="+mn-cs"/>
              </a:rPr>
              <a:t>processes</a:t>
            </a:r>
            <a:endParaRPr lang="de-DE" b="1" dirty="0">
              <a:latin typeface="+mn-lt"/>
              <a:cs typeface="+mn-cs"/>
            </a:endParaRPr>
          </a:p>
          <a:p>
            <a:pPr marL="285750" indent="-285750" fontAlgn="auto">
              <a:spcBef>
                <a:spcPts val="0"/>
              </a:spcBef>
              <a:spcAft>
                <a:spcPts val="0"/>
              </a:spcAft>
              <a:buClr>
                <a:schemeClr val="accent1"/>
              </a:buClr>
              <a:buFont typeface="Wingdings" panose="05000000000000000000" pitchFamily="2" charset="2"/>
              <a:buChar char="§"/>
              <a:defRPr/>
            </a:pPr>
            <a:r>
              <a:rPr lang="de-DE" dirty="0" err="1">
                <a:latin typeface="+mn-lt"/>
                <a:cs typeface="+mn-cs"/>
              </a:rPr>
              <a:t>accelarated</a:t>
            </a:r>
            <a:r>
              <a:rPr lang="de-DE" dirty="0">
                <a:latin typeface="+mn-lt"/>
                <a:cs typeface="+mn-cs"/>
              </a:rPr>
              <a:t> </a:t>
            </a:r>
            <a:r>
              <a:rPr lang="de-DE" dirty="0" err="1">
                <a:latin typeface="+mn-lt"/>
                <a:cs typeface="+mn-cs"/>
              </a:rPr>
              <a:t>receiving</a:t>
            </a:r>
            <a:r>
              <a:rPr lang="de-DE" dirty="0">
                <a:latin typeface="+mn-lt"/>
                <a:cs typeface="+mn-cs"/>
              </a:rPr>
              <a:t>/</a:t>
            </a:r>
            <a:r>
              <a:rPr lang="de-DE" dirty="0" err="1">
                <a:latin typeface="+mn-lt"/>
                <a:cs typeface="+mn-cs"/>
              </a:rPr>
              <a:t>shipping</a:t>
            </a:r>
            <a:r>
              <a:rPr lang="de-DE" dirty="0">
                <a:latin typeface="+mn-lt"/>
                <a:cs typeface="+mn-cs"/>
              </a:rPr>
              <a:t> </a:t>
            </a:r>
            <a:r>
              <a:rPr lang="de-DE" dirty="0" err="1">
                <a:latin typeface="+mn-lt"/>
                <a:cs typeface="+mn-cs"/>
              </a:rPr>
              <a:t>at</a:t>
            </a:r>
            <a:r>
              <a:rPr lang="de-DE" dirty="0">
                <a:latin typeface="+mn-lt"/>
                <a:cs typeface="+mn-cs"/>
              </a:rPr>
              <a:t> </a:t>
            </a:r>
            <a:r>
              <a:rPr lang="de-DE" dirty="0" err="1">
                <a:latin typeface="+mn-lt"/>
                <a:cs typeface="+mn-cs"/>
              </a:rPr>
              <a:t>delivery</a:t>
            </a:r>
            <a:r>
              <a:rPr lang="de-DE" dirty="0">
                <a:latin typeface="+mn-lt"/>
                <a:cs typeface="+mn-cs"/>
              </a:rPr>
              <a:t> </a:t>
            </a:r>
            <a:r>
              <a:rPr lang="de-DE" dirty="0" err="1">
                <a:latin typeface="+mn-lt"/>
                <a:cs typeface="+mn-cs"/>
              </a:rPr>
              <a:t>points</a:t>
            </a:r>
            <a:endParaRPr lang="de-DE" dirty="0">
              <a:latin typeface="+mn-lt"/>
              <a:cs typeface="+mn-cs"/>
            </a:endParaRPr>
          </a:p>
          <a:p>
            <a:pPr marL="285750" indent="-285750" fontAlgn="auto">
              <a:spcBef>
                <a:spcPts val="0"/>
              </a:spcBef>
              <a:spcAft>
                <a:spcPts val="0"/>
              </a:spcAft>
              <a:buClr>
                <a:schemeClr val="accent1"/>
              </a:buClr>
              <a:buFont typeface="Wingdings" panose="05000000000000000000" pitchFamily="2" charset="2"/>
              <a:buChar char="§"/>
              <a:defRPr/>
            </a:pPr>
            <a:r>
              <a:rPr lang="de-DE" dirty="0" err="1">
                <a:latin typeface="+mn-lt"/>
                <a:cs typeface="+mn-cs"/>
              </a:rPr>
              <a:t>proactive</a:t>
            </a:r>
            <a:r>
              <a:rPr lang="de-DE" dirty="0">
                <a:latin typeface="+mn-lt"/>
                <a:cs typeface="+mn-cs"/>
              </a:rPr>
              <a:t> </a:t>
            </a:r>
            <a:r>
              <a:rPr lang="de-DE" dirty="0" err="1">
                <a:latin typeface="+mn-lt"/>
                <a:cs typeface="+mn-cs"/>
              </a:rPr>
              <a:t>notification</a:t>
            </a:r>
            <a:r>
              <a:rPr lang="de-DE" dirty="0">
                <a:latin typeface="+mn-lt"/>
                <a:cs typeface="+mn-cs"/>
              </a:rPr>
              <a:t> </a:t>
            </a:r>
            <a:r>
              <a:rPr lang="de-DE" dirty="0" err="1">
                <a:latin typeface="+mn-lt"/>
                <a:cs typeface="+mn-cs"/>
              </a:rPr>
              <a:t>of</a:t>
            </a:r>
            <a:r>
              <a:rPr lang="de-DE" dirty="0">
                <a:latin typeface="+mn-lt"/>
                <a:cs typeface="+mn-cs"/>
              </a:rPr>
              <a:t> </a:t>
            </a:r>
            <a:r>
              <a:rPr lang="de-DE" dirty="0" err="1">
                <a:latin typeface="+mn-lt"/>
                <a:cs typeface="+mn-cs"/>
              </a:rPr>
              <a:t>needed</a:t>
            </a:r>
            <a:r>
              <a:rPr lang="de-DE" dirty="0">
                <a:latin typeface="+mn-lt"/>
                <a:cs typeface="+mn-cs"/>
              </a:rPr>
              <a:t>/</a:t>
            </a:r>
            <a:r>
              <a:rPr lang="de-DE" dirty="0" err="1">
                <a:latin typeface="+mn-lt"/>
                <a:cs typeface="+mn-cs"/>
              </a:rPr>
              <a:t>upcoming</a:t>
            </a:r>
            <a:r>
              <a:rPr lang="de-DE" dirty="0">
                <a:latin typeface="+mn-lt"/>
                <a:cs typeface="+mn-cs"/>
              </a:rPr>
              <a:t> </a:t>
            </a:r>
            <a:r>
              <a:rPr lang="de-DE" dirty="0" err="1">
                <a:latin typeface="+mn-lt"/>
                <a:cs typeface="+mn-cs"/>
              </a:rPr>
              <a:t>parts</a:t>
            </a:r>
            <a:endParaRPr lang="de-DE" dirty="0">
              <a:latin typeface="+mn-lt"/>
              <a:cs typeface="+mn-cs"/>
            </a:endParaRPr>
          </a:p>
          <a:p>
            <a:pPr fontAlgn="auto">
              <a:spcBef>
                <a:spcPts val="0"/>
              </a:spcBef>
              <a:spcAft>
                <a:spcPts val="0"/>
              </a:spcAft>
              <a:defRPr/>
            </a:pPr>
            <a:endParaRPr lang="de-DE" dirty="0">
              <a:latin typeface="+mn-lt"/>
              <a:cs typeface="+mn-cs"/>
            </a:endParaRPr>
          </a:p>
          <a:p>
            <a:pPr fontAlgn="auto">
              <a:spcBef>
                <a:spcPts val="0"/>
              </a:spcBef>
              <a:spcAft>
                <a:spcPts val="0"/>
              </a:spcAft>
              <a:defRPr/>
            </a:pPr>
            <a:r>
              <a:rPr lang="de-DE" b="1" dirty="0" err="1">
                <a:latin typeface="+mn-lt"/>
                <a:cs typeface="+mn-cs"/>
              </a:rPr>
              <a:t>process</a:t>
            </a:r>
            <a:r>
              <a:rPr lang="de-DE" b="1" dirty="0">
                <a:latin typeface="+mn-lt"/>
                <a:cs typeface="+mn-cs"/>
              </a:rPr>
              <a:t> </a:t>
            </a:r>
            <a:r>
              <a:rPr lang="de-DE" b="1" dirty="0" err="1">
                <a:latin typeface="+mn-lt"/>
                <a:cs typeface="+mn-cs"/>
              </a:rPr>
              <a:t>standardization</a:t>
            </a:r>
            <a:r>
              <a:rPr lang="de-DE" b="1" dirty="0">
                <a:latin typeface="+mn-lt"/>
                <a:cs typeface="+mn-cs"/>
              </a:rPr>
              <a:t> </a:t>
            </a:r>
            <a:endParaRPr lang="de-DE" b="1" dirty="0">
              <a:latin typeface="+mn-lt"/>
              <a:cs typeface="+mn-cs"/>
            </a:endParaRPr>
          </a:p>
          <a:p>
            <a:pPr marL="285750" indent="-285750" fontAlgn="auto">
              <a:spcBef>
                <a:spcPts val="0"/>
              </a:spcBef>
              <a:spcAft>
                <a:spcPts val="0"/>
              </a:spcAft>
              <a:buClr>
                <a:schemeClr val="accent1"/>
              </a:buClr>
              <a:buFont typeface="Wingdings" panose="05000000000000000000" pitchFamily="2" charset="2"/>
              <a:buChar char="§"/>
              <a:defRPr/>
            </a:pPr>
            <a:r>
              <a:rPr lang="de-DE" dirty="0" err="1">
                <a:latin typeface="+mn-lt"/>
                <a:cs typeface="+mn-cs"/>
              </a:rPr>
              <a:t>simplification</a:t>
            </a:r>
            <a:r>
              <a:rPr lang="de-DE" dirty="0">
                <a:latin typeface="+mn-lt"/>
                <a:cs typeface="+mn-cs"/>
              </a:rPr>
              <a:t> </a:t>
            </a:r>
            <a:r>
              <a:rPr lang="de-DE" dirty="0" err="1">
                <a:latin typeface="+mn-lt"/>
                <a:cs typeface="+mn-cs"/>
              </a:rPr>
              <a:t>of</a:t>
            </a:r>
            <a:r>
              <a:rPr lang="de-DE" dirty="0">
                <a:latin typeface="+mn-lt"/>
                <a:cs typeface="+mn-cs"/>
              </a:rPr>
              <a:t> </a:t>
            </a:r>
            <a:r>
              <a:rPr lang="de-DE" dirty="0" err="1">
                <a:latin typeface="+mn-lt"/>
                <a:cs typeface="+mn-cs"/>
              </a:rPr>
              <a:t>quality</a:t>
            </a:r>
            <a:r>
              <a:rPr lang="de-DE" dirty="0">
                <a:latin typeface="+mn-lt"/>
                <a:cs typeface="+mn-cs"/>
              </a:rPr>
              <a:t> &amp; </a:t>
            </a:r>
            <a:r>
              <a:rPr lang="de-DE" dirty="0" err="1">
                <a:latin typeface="+mn-lt"/>
                <a:cs typeface="+mn-cs"/>
              </a:rPr>
              <a:t>certificate</a:t>
            </a:r>
            <a:r>
              <a:rPr lang="de-DE" dirty="0">
                <a:latin typeface="+mn-lt"/>
                <a:cs typeface="+mn-cs"/>
              </a:rPr>
              <a:t> </a:t>
            </a:r>
            <a:r>
              <a:rPr lang="de-DE" dirty="0" err="1">
                <a:latin typeface="+mn-lt"/>
                <a:cs typeface="+mn-cs"/>
              </a:rPr>
              <a:t>checks</a:t>
            </a:r>
            <a:endParaRPr lang="de-DE" dirty="0">
              <a:latin typeface="+mn-lt"/>
              <a:cs typeface="+mn-cs"/>
            </a:endParaRPr>
          </a:p>
          <a:p>
            <a:pPr marL="285750" indent="-285750" fontAlgn="auto">
              <a:spcBef>
                <a:spcPts val="0"/>
              </a:spcBef>
              <a:spcAft>
                <a:spcPts val="0"/>
              </a:spcAft>
              <a:buClr>
                <a:schemeClr val="accent1"/>
              </a:buClr>
              <a:buFont typeface="Wingdings" panose="05000000000000000000" pitchFamily="2" charset="2"/>
              <a:buChar char="§"/>
              <a:defRPr/>
            </a:pPr>
            <a:r>
              <a:rPr lang="de-DE" dirty="0" err="1">
                <a:latin typeface="+mn-lt"/>
                <a:cs typeface="+mn-cs"/>
              </a:rPr>
              <a:t>prevent</a:t>
            </a:r>
            <a:r>
              <a:rPr lang="de-DE" dirty="0">
                <a:latin typeface="+mn-lt"/>
                <a:cs typeface="+mn-cs"/>
              </a:rPr>
              <a:t> </a:t>
            </a:r>
            <a:r>
              <a:rPr lang="de-DE" dirty="0" err="1">
                <a:latin typeface="+mn-lt"/>
                <a:cs typeface="+mn-cs"/>
              </a:rPr>
              <a:t>bogus</a:t>
            </a:r>
            <a:r>
              <a:rPr lang="de-DE" dirty="0">
                <a:latin typeface="+mn-lt"/>
                <a:cs typeface="+mn-cs"/>
              </a:rPr>
              <a:t> </a:t>
            </a:r>
            <a:r>
              <a:rPr lang="de-DE" dirty="0" err="1">
                <a:latin typeface="+mn-lt"/>
                <a:cs typeface="+mn-cs"/>
              </a:rPr>
              <a:t>parts</a:t>
            </a:r>
            <a:endParaRPr lang="de-DE" dirty="0">
              <a:latin typeface="+mn-lt"/>
              <a:cs typeface="+mn-cs"/>
            </a:endParaRPr>
          </a:p>
          <a:p>
            <a:pPr marL="285750" indent="-285750" fontAlgn="auto">
              <a:spcBef>
                <a:spcPts val="0"/>
              </a:spcBef>
              <a:spcAft>
                <a:spcPts val="0"/>
              </a:spcAft>
              <a:buClr>
                <a:schemeClr val="accent1"/>
              </a:buClr>
              <a:buFont typeface="Wingdings" panose="05000000000000000000" pitchFamily="2" charset="2"/>
              <a:buChar char="§"/>
              <a:defRPr/>
            </a:pPr>
            <a:r>
              <a:rPr lang="de-DE" dirty="0" err="1">
                <a:latin typeface="+mn-lt"/>
                <a:cs typeface="+mn-cs"/>
              </a:rPr>
              <a:t>assisting</a:t>
            </a:r>
            <a:r>
              <a:rPr lang="de-DE" dirty="0">
                <a:latin typeface="+mn-lt"/>
                <a:cs typeface="+mn-cs"/>
              </a:rPr>
              <a:t> in &amp; </a:t>
            </a:r>
            <a:r>
              <a:rPr lang="de-DE" dirty="0" err="1">
                <a:latin typeface="+mn-lt"/>
                <a:cs typeface="+mn-cs"/>
              </a:rPr>
              <a:t>promoting</a:t>
            </a:r>
            <a:r>
              <a:rPr lang="de-DE" dirty="0">
                <a:latin typeface="+mn-lt"/>
                <a:cs typeface="+mn-cs"/>
              </a:rPr>
              <a:t> </a:t>
            </a:r>
            <a:r>
              <a:rPr lang="de-DE" dirty="0" err="1">
                <a:latin typeface="+mn-lt"/>
                <a:cs typeface="+mn-cs"/>
              </a:rPr>
              <a:t>of</a:t>
            </a:r>
            <a:r>
              <a:rPr lang="de-DE" dirty="0">
                <a:latin typeface="+mn-lt"/>
                <a:cs typeface="+mn-cs"/>
              </a:rPr>
              <a:t> </a:t>
            </a:r>
            <a:r>
              <a:rPr lang="de-DE" dirty="0" err="1">
                <a:latin typeface="+mn-lt"/>
                <a:cs typeface="+mn-cs"/>
              </a:rPr>
              <a:t>paperless</a:t>
            </a:r>
            <a:r>
              <a:rPr lang="de-DE" dirty="0">
                <a:latin typeface="+mn-lt"/>
                <a:cs typeface="+mn-cs"/>
              </a:rPr>
              <a:t> </a:t>
            </a:r>
            <a:r>
              <a:rPr lang="de-DE" dirty="0" err="1">
                <a:latin typeface="+mn-lt"/>
                <a:cs typeface="+mn-cs"/>
              </a:rPr>
              <a:t>processes</a:t>
            </a:r>
            <a:r>
              <a:rPr lang="de-DE" dirty="0">
                <a:latin typeface="+mn-lt"/>
                <a:cs typeface="+mn-cs"/>
              </a:rPr>
              <a:t> in </a:t>
            </a:r>
            <a:br>
              <a:rPr lang="de-DE" dirty="0">
                <a:latin typeface="+mn-lt"/>
                <a:cs typeface="+mn-cs"/>
              </a:rPr>
            </a:br>
            <a:r>
              <a:rPr lang="de-DE" dirty="0" err="1">
                <a:latin typeface="+mn-lt"/>
                <a:cs typeface="+mn-cs"/>
              </a:rPr>
              <a:t>connection</a:t>
            </a:r>
            <a:r>
              <a:rPr lang="de-DE" dirty="0">
                <a:latin typeface="+mn-lt"/>
                <a:cs typeface="+mn-cs"/>
              </a:rPr>
              <a:t> </a:t>
            </a:r>
            <a:r>
              <a:rPr lang="de-DE" dirty="0" err="1">
                <a:latin typeface="+mn-lt"/>
                <a:cs typeface="+mn-cs"/>
              </a:rPr>
              <a:t>with</a:t>
            </a:r>
            <a:r>
              <a:rPr lang="de-DE" dirty="0">
                <a:latin typeface="+mn-lt"/>
                <a:cs typeface="+mn-cs"/>
              </a:rPr>
              <a:t> </a:t>
            </a:r>
            <a:r>
              <a:rPr lang="de-DE" dirty="0" err="1">
                <a:latin typeface="+mn-lt"/>
                <a:cs typeface="+mn-cs"/>
              </a:rPr>
              <a:t>better</a:t>
            </a:r>
            <a:r>
              <a:rPr lang="de-DE" dirty="0">
                <a:latin typeface="+mn-lt"/>
                <a:cs typeface="+mn-cs"/>
              </a:rPr>
              <a:t> </a:t>
            </a:r>
            <a:r>
              <a:rPr lang="de-DE" dirty="0" err="1">
                <a:latin typeface="+mn-lt"/>
                <a:cs typeface="+mn-cs"/>
              </a:rPr>
              <a:t>user</a:t>
            </a:r>
            <a:r>
              <a:rPr lang="de-DE" dirty="0">
                <a:latin typeface="+mn-lt"/>
                <a:cs typeface="+mn-cs"/>
              </a:rPr>
              <a:t> </a:t>
            </a:r>
            <a:r>
              <a:rPr lang="de-DE" dirty="0" err="1">
                <a:latin typeface="+mn-lt"/>
                <a:cs typeface="+mn-cs"/>
              </a:rPr>
              <a:t>identification</a:t>
            </a:r>
            <a:endParaRPr lang="de-DE" dirty="0">
              <a:latin typeface="+mn-lt"/>
              <a:cs typeface="+mn-cs"/>
            </a:endParaRPr>
          </a:p>
          <a:p>
            <a:pPr marL="285750" indent="-285750" fontAlgn="auto">
              <a:spcBef>
                <a:spcPts val="0"/>
              </a:spcBef>
              <a:spcAft>
                <a:spcPts val="0"/>
              </a:spcAft>
              <a:buClr>
                <a:schemeClr val="accent1"/>
              </a:buClr>
              <a:buFont typeface="Wingdings" panose="05000000000000000000" pitchFamily="2" charset="2"/>
              <a:buChar char="§"/>
              <a:defRPr/>
            </a:pPr>
            <a:r>
              <a:rPr lang="de-DE" dirty="0" err="1">
                <a:latin typeface="+mn-lt"/>
                <a:cs typeface="+mn-cs"/>
              </a:rPr>
              <a:t>liquidation</a:t>
            </a:r>
            <a:r>
              <a:rPr lang="de-DE" dirty="0">
                <a:latin typeface="+mn-lt"/>
                <a:cs typeface="+mn-cs"/>
              </a:rPr>
              <a:t> </a:t>
            </a:r>
            <a:r>
              <a:rPr lang="de-DE" dirty="0" err="1">
                <a:latin typeface="+mn-lt"/>
                <a:cs typeface="+mn-cs"/>
              </a:rPr>
              <a:t>of</a:t>
            </a:r>
            <a:r>
              <a:rPr lang="de-DE" dirty="0">
                <a:latin typeface="+mn-lt"/>
                <a:cs typeface="+mn-cs"/>
              </a:rPr>
              <a:t> </a:t>
            </a:r>
            <a:r>
              <a:rPr lang="de-DE" dirty="0" err="1">
                <a:latin typeface="+mn-lt"/>
                <a:cs typeface="+mn-cs"/>
              </a:rPr>
              <a:t>media</a:t>
            </a:r>
            <a:r>
              <a:rPr lang="de-DE" dirty="0">
                <a:latin typeface="+mn-lt"/>
                <a:cs typeface="+mn-cs"/>
              </a:rPr>
              <a:t> </a:t>
            </a:r>
            <a:r>
              <a:rPr lang="de-DE" dirty="0" err="1">
                <a:latin typeface="+mn-lt"/>
                <a:cs typeface="+mn-cs"/>
              </a:rPr>
              <a:t>breaks</a:t>
            </a:r>
            <a:endParaRPr lang="en-US" dirty="0">
              <a:latin typeface="+mn-lt"/>
              <a:cs typeface="+mn-cs"/>
            </a:endParaRPr>
          </a:p>
        </p:txBody>
      </p:sp>
      <p:sp>
        <p:nvSpPr>
          <p:cNvPr id="2" name="Geschweifte Klammer rechts 1"/>
          <p:cNvSpPr/>
          <p:nvPr/>
        </p:nvSpPr>
        <p:spPr>
          <a:xfrm>
            <a:off x="5608638" y="1112838"/>
            <a:ext cx="808037" cy="492918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060" name="Textfeld 3"/>
          <p:cNvSpPr txBox="1">
            <a:spLocks noChangeArrowheads="1"/>
          </p:cNvSpPr>
          <p:nvPr/>
        </p:nvSpPr>
        <p:spPr bwMode="auto">
          <a:xfrm>
            <a:off x="6678613" y="3162300"/>
            <a:ext cx="1852612" cy="830263"/>
          </a:xfrm>
          <a:prstGeom prst="rect">
            <a:avLst/>
          </a:prstGeom>
          <a:noFill/>
          <a:ln w="9525">
            <a:noFill/>
            <a:miter lim="800000"/>
            <a:headEnd/>
            <a:tailEnd/>
          </a:ln>
        </p:spPr>
        <p:txBody>
          <a:bodyPr wrap="none" lIns="0" tIns="0" rIns="0" bIns="0">
            <a:spAutoFit/>
          </a:bodyPr>
          <a:lstStyle/>
          <a:p>
            <a:pPr marL="285750" indent="-285750">
              <a:buClr>
                <a:schemeClr val="accent1"/>
              </a:buClr>
              <a:buFont typeface="Wingdings" pitchFamily="2" charset="2"/>
              <a:buChar char="§"/>
            </a:pPr>
            <a:r>
              <a:rPr lang="de-DE"/>
              <a:t>part marking</a:t>
            </a:r>
          </a:p>
          <a:p>
            <a:pPr marL="285750" indent="-285750">
              <a:buClr>
                <a:schemeClr val="accent1"/>
              </a:buClr>
              <a:buFont typeface="Wingdings" pitchFamily="2" charset="2"/>
              <a:buChar char="§"/>
            </a:pPr>
            <a:r>
              <a:rPr lang="de-DE"/>
              <a:t>standardization</a:t>
            </a:r>
          </a:p>
          <a:p>
            <a:pPr marL="285750" indent="-285750">
              <a:buClr>
                <a:schemeClr val="accent1"/>
              </a:buClr>
              <a:buFont typeface="Wingdings" pitchFamily="2" charset="2"/>
              <a:buChar char="§"/>
            </a:pPr>
            <a:r>
              <a:rPr lang="de-DE"/>
              <a:t>data exchange</a:t>
            </a:r>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el 3"/>
          <p:cNvSpPr>
            <a:spLocks noGrp="1"/>
          </p:cNvSpPr>
          <p:nvPr>
            <p:ph type="title"/>
          </p:nvPr>
        </p:nvSpPr>
        <p:spPr bwMode="auto">
          <a:xfrm>
            <a:off x="250825" y="314325"/>
            <a:ext cx="7872413" cy="355600"/>
          </a:xfrm>
          <a:noFill/>
          <a:ln>
            <a:miter lim="800000"/>
            <a:headEnd/>
            <a:tailEnd/>
          </a:ln>
        </p:spPr>
        <p:txBody>
          <a:bodyPr vert="horz" wrap="square" numCol="1" anchor="t" anchorCtr="0" compatLnSpc="1">
            <a:prstTxWarp prst="textNoShape">
              <a:avLst/>
            </a:prstTxWarp>
          </a:bodyPr>
          <a:lstStyle/>
          <a:p>
            <a:r>
              <a:rPr lang="en-US" smtClean="0"/>
              <a:t>HARTING Auto-ID-solutions</a:t>
            </a:r>
          </a:p>
        </p:txBody>
      </p:sp>
      <p:grpSp>
        <p:nvGrpSpPr>
          <p:cNvPr id="6" name="Gruppieren 5"/>
          <p:cNvGrpSpPr>
            <a:grpSpLocks/>
          </p:cNvGrpSpPr>
          <p:nvPr/>
        </p:nvGrpSpPr>
        <p:grpSpPr bwMode="auto">
          <a:xfrm>
            <a:off x="250825" y="3132138"/>
            <a:ext cx="8642350" cy="1044575"/>
            <a:chOff x="251520" y="3132354"/>
            <a:chExt cx="8641654" cy="1044000"/>
          </a:xfrm>
        </p:grpSpPr>
        <p:sp>
          <p:nvSpPr>
            <p:cNvPr id="28" name="Rechteck 27"/>
            <p:cNvSpPr/>
            <p:nvPr/>
          </p:nvSpPr>
          <p:spPr>
            <a:xfrm>
              <a:off x="251520" y="3132354"/>
              <a:ext cx="8641654" cy="1044000"/>
            </a:xfrm>
            <a:prstGeom prst="rect">
              <a:avLst/>
            </a:prstGeom>
            <a:solidFill>
              <a:srgbClr val="187A97">
                <a:tint val="66000"/>
                <a:satMod val="160000"/>
                <a:alpha val="60000"/>
              </a:srgbClr>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de-DE" sz="2000" b="1" kern="0" dirty="0">
                  <a:solidFill>
                    <a:srgbClr val="000000"/>
                  </a:solidFill>
                </a:rPr>
                <a:t>Hardware</a:t>
              </a:r>
            </a:p>
            <a:p>
              <a:pPr fontAlgn="auto">
                <a:spcBef>
                  <a:spcPts val="0"/>
                </a:spcBef>
                <a:spcAft>
                  <a:spcPts val="0"/>
                </a:spcAft>
                <a:defRPr/>
              </a:pPr>
              <a:r>
                <a:rPr lang="de-DE" sz="2000" b="1" kern="0" dirty="0">
                  <a:solidFill>
                    <a:srgbClr val="000000"/>
                  </a:solidFill>
                </a:rPr>
                <a:t>Software</a:t>
              </a:r>
            </a:p>
          </p:txBody>
        </p:sp>
        <p:sp>
          <p:nvSpPr>
            <p:cNvPr id="47124" name="Textfeld 21"/>
            <p:cNvSpPr txBox="1">
              <a:spLocks noChangeArrowheads="1"/>
            </p:cNvSpPr>
            <p:nvPr/>
          </p:nvSpPr>
          <p:spPr bwMode="auto">
            <a:xfrm>
              <a:off x="4644007" y="3343548"/>
              <a:ext cx="4249167" cy="646331"/>
            </a:xfrm>
            <a:prstGeom prst="rect">
              <a:avLst/>
            </a:prstGeom>
            <a:noFill/>
            <a:ln w="9525">
              <a:noFill/>
              <a:miter lim="800000"/>
              <a:headEnd/>
              <a:tailEnd/>
            </a:ln>
          </p:spPr>
          <p:txBody>
            <a:bodyPr lIns="0" tIns="0" rIns="0" bIns="0">
              <a:spAutoFit/>
            </a:bodyPr>
            <a:lstStyle/>
            <a:p>
              <a:pPr marL="285750" indent="-285750">
                <a:buFont typeface="Arial" charset="0"/>
                <a:buChar char="•"/>
              </a:pPr>
              <a:r>
                <a:rPr lang="de-DE" sz="1400"/>
                <a:t>Reader, transponder &amp; accessories</a:t>
              </a:r>
            </a:p>
            <a:p>
              <a:pPr marL="285750" indent="-285750">
                <a:buFont typeface="Arial" charset="0"/>
                <a:buChar char="•"/>
              </a:pPr>
              <a:r>
                <a:rPr lang="de-DE" sz="1400"/>
                <a:t>Ha-VIS Middleware, BAF</a:t>
              </a:r>
            </a:p>
            <a:p>
              <a:pPr marL="285750" indent="-285750">
                <a:buFont typeface="Arial" charset="0"/>
                <a:buChar char="•"/>
              </a:pPr>
              <a:r>
                <a:rPr lang="de-DE" sz="1400"/>
                <a:t>Business Templates (like eKanban)</a:t>
              </a:r>
            </a:p>
          </p:txBody>
        </p:sp>
        <p:sp>
          <p:nvSpPr>
            <p:cNvPr id="31" name="Rechteck 30"/>
            <p:cNvSpPr/>
            <p:nvPr/>
          </p:nvSpPr>
          <p:spPr>
            <a:xfrm>
              <a:off x="3069106" y="3433813"/>
              <a:ext cx="1254024" cy="664796"/>
            </a:xfrm>
            <a:prstGeom prst="rect">
              <a:avLst/>
            </a:prstGeom>
            <a:blipFill>
              <a:blip r:embed="rId2"/>
              <a:stretch>
                <a:fillRect/>
              </a:stretch>
            </a:bli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32" name="Rechteck 31"/>
            <p:cNvSpPr/>
            <p:nvPr/>
          </p:nvSpPr>
          <p:spPr>
            <a:xfrm>
              <a:off x="2615118" y="3191059"/>
              <a:ext cx="1087349" cy="575946"/>
            </a:xfrm>
            <a:prstGeom prst="rect">
              <a:avLst/>
            </a:prstGeom>
            <a:blipFill>
              <a:blip r:embed="rId3"/>
              <a:stretch>
                <a:fillRect/>
              </a:stretch>
            </a:bli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grpSp>
      <p:grpSp>
        <p:nvGrpSpPr>
          <p:cNvPr id="5" name="Gruppieren 4"/>
          <p:cNvGrpSpPr>
            <a:grpSpLocks/>
          </p:cNvGrpSpPr>
          <p:nvPr/>
        </p:nvGrpSpPr>
        <p:grpSpPr bwMode="auto">
          <a:xfrm>
            <a:off x="250825" y="2055813"/>
            <a:ext cx="8642350" cy="1062037"/>
            <a:chOff x="251520" y="2056541"/>
            <a:chExt cx="8641654" cy="1061914"/>
          </a:xfrm>
        </p:grpSpPr>
        <p:sp>
          <p:nvSpPr>
            <p:cNvPr id="27" name="Rechteck 26"/>
            <p:cNvSpPr/>
            <p:nvPr/>
          </p:nvSpPr>
          <p:spPr>
            <a:xfrm>
              <a:off x="251520" y="2056541"/>
              <a:ext cx="8641654" cy="1044454"/>
            </a:xfrm>
            <a:prstGeom prst="rect">
              <a:avLst/>
            </a:prstGeom>
            <a:solidFill>
              <a:srgbClr val="187A97">
                <a:tint val="66000"/>
                <a:satMod val="160000"/>
                <a:alpha val="40000"/>
              </a:srgbClr>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de-DE" sz="2000" b="1" kern="0" dirty="0" err="1">
                  <a:solidFill>
                    <a:srgbClr val="000000"/>
                  </a:solidFill>
                </a:rPr>
                <a:t>Concept</a:t>
              </a:r>
              <a:endParaRPr lang="de-DE" sz="2000" b="1" kern="0" dirty="0">
                <a:solidFill>
                  <a:srgbClr val="000000"/>
                </a:solidFill>
              </a:endParaRPr>
            </a:p>
          </p:txBody>
        </p:sp>
        <p:sp>
          <p:nvSpPr>
            <p:cNvPr id="47121" name="Textfeld 20"/>
            <p:cNvSpPr txBox="1">
              <a:spLocks noChangeArrowheads="1"/>
            </p:cNvSpPr>
            <p:nvPr/>
          </p:nvSpPr>
          <p:spPr bwMode="auto">
            <a:xfrm>
              <a:off x="4644007" y="2256681"/>
              <a:ext cx="4249167" cy="861774"/>
            </a:xfrm>
            <a:prstGeom prst="rect">
              <a:avLst/>
            </a:prstGeom>
            <a:noFill/>
            <a:ln w="9525">
              <a:noFill/>
              <a:miter lim="800000"/>
              <a:headEnd/>
              <a:tailEnd/>
            </a:ln>
          </p:spPr>
          <p:txBody>
            <a:bodyPr lIns="0" tIns="0" rIns="0" bIns="0">
              <a:spAutoFit/>
            </a:bodyPr>
            <a:lstStyle/>
            <a:p>
              <a:pPr marL="285750" indent="-285750">
                <a:buFont typeface="Arial" charset="0"/>
                <a:buChar char="•"/>
              </a:pPr>
              <a:r>
                <a:rPr lang="de-DE" sz="1400"/>
                <a:t>detail concept</a:t>
              </a:r>
            </a:p>
            <a:p>
              <a:pPr marL="285750" indent="-285750">
                <a:buFont typeface="Arial" charset="0"/>
                <a:buChar char="•"/>
              </a:pPr>
              <a:r>
                <a:rPr lang="de-DE" sz="1400"/>
                <a:t>concept for integration in existing processes and system architecture</a:t>
              </a:r>
            </a:p>
            <a:p>
              <a:pPr marL="285750" indent="-285750">
                <a:buFont typeface="Arial" charset="0"/>
                <a:buChar char="•"/>
              </a:pPr>
              <a:r>
                <a:rPr lang="de-DE" sz="1400"/>
                <a:t>(technical) Proof-of-Concept</a:t>
              </a:r>
            </a:p>
          </p:txBody>
        </p:sp>
        <p:sp>
          <p:nvSpPr>
            <p:cNvPr id="33" name="Rechteck 32"/>
            <p:cNvSpPr/>
            <p:nvPr/>
          </p:nvSpPr>
          <p:spPr>
            <a:xfrm>
              <a:off x="2621467" y="2132732"/>
              <a:ext cx="1719124" cy="911119"/>
            </a:xfrm>
            <a:prstGeom prst="rect">
              <a:avLst/>
            </a:prstGeom>
            <a:blipFill>
              <a:blip r:embed="rId4"/>
              <a:stretch>
                <a:fillRect/>
              </a:stretch>
            </a:blip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grpSp>
      <p:grpSp>
        <p:nvGrpSpPr>
          <p:cNvPr id="2" name="Gruppieren 1"/>
          <p:cNvGrpSpPr>
            <a:grpSpLocks/>
          </p:cNvGrpSpPr>
          <p:nvPr/>
        </p:nvGrpSpPr>
        <p:grpSpPr bwMode="auto">
          <a:xfrm>
            <a:off x="250825" y="981075"/>
            <a:ext cx="8642350" cy="1042988"/>
            <a:chOff x="251519" y="980728"/>
            <a:chExt cx="8641655" cy="1044000"/>
          </a:xfrm>
        </p:grpSpPr>
        <p:sp>
          <p:nvSpPr>
            <p:cNvPr id="13" name="Rechteck 12"/>
            <p:cNvSpPr/>
            <p:nvPr/>
          </p:nvSpPr>
          <p:spPr>
            <a:xfrm>
              <a:off x="251519" y="980728"/>
              <a:ext cx="8641655" cy="1044000"/>
            </a:xfrm>
            <a:prstGeom prst="rect">
              <a:avLst/>
            </a:prstGeom>
            <a:solidFill>
              <a:srgbClr val="187A97">
                <a:tint val="66000"/>
                <a:satMod val="160000"/>
                <a:alpha val="20000"/>
              </a:srgbClr>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de-DE" sz="2000" b="1" kern="0" dirty="0">
                  <a:solidFill>
                    <a:srgbClr val="000000"/>
                  </a:solidFill>
                </a:rPr>
                <a:t>Consulting</a:t>
              </a:r>
            </a:p>
          </p:txBody>
        </p:sp>
        <p:sp>
          <p:nvSpPr>
            <p:cNvPr id="47118" name="Textfeld 2"/>
            <p:cNvSpPr txBox="1">
              <a:spLocks noChangeArrowheads="1"/>
            </p:cNvSpPr>
            <p:nvPr/>
          </p:nvSpPr>
          <p:spPr bwMode="auto">
            <a:xfrm>
              <a:off x="4644007" y="1198493"/>
              <a:ext cx="4249167" cy="646331"/>
            </a:xfrm>
            <a:prstGeom prst="rect">
              <a:avLst/>
            </a:prstGeom>
            <a:noFill/>
            <a:ln w="9525">
              <a:noFill/>
              <a:miter lim="800000"/>
              <a:headEnd/>
              <a:tailEnd/>
            </a:ln>
          </p:spPr>
          <p:txBody>
            <a:bodyPr lIns="0" tIns="0" rIns="0" bIns="0">
              <a:spAutoFit/>
            </a:bodyPr>
            <a:lstStyle/>
            <a:p>
              <a:pPr marL="285750" indent="-285750">
                <a:buFont typeface="Arial" charset="0"/>
                <a:buChar char="•"/>
              </a:pPr>
              <a:r>
                <a:rPr lang="de-DE" sz="1400"/>
                <a:t>process consulting</a:t>
              </a:r>
            </a:p>
            <a:p>
              <a:pPr marL="285750" indent="-285750">
                <a:buFont typeface="Arial" charset="0"/>
                <a:buChar char="•"/>
              </a:pPr>
              <a:r>
                <a:rPr lang="de-DE" sz="1400"/>
                <a:t>ROI-identification</a:t>
              </a:r>
            </a:p>
            <a:p>
              <a:pPr marL="285750" indent="-285750">
                <a:buFont typeface="Arial" charset="0"/>
                <a:buChar char="•"/>
              </a:pPr>
              <a:r>
                <a:rPr lang="de-DE" sz="1400"/>
                <a:t>basic concept</a:t>
              </a:r>
            </a:p>
          </p:txBody>
        </p:sp>
        <p:pic>
          <p:nvPicPr>
            <p:cNvPr id="47119" name="Picture 2" descr="\\FILEBACK02\International\Groups\AutoID_SI\Geschaeftsmodell_AutoID_SI\200 Intern\250 Vorträge\2012-10-10 GO-VISUAL Fraunhofer, Berlin\freigegebene_Grafiken\Fotolia_42982789_XS.jpg"/>
            <p:cNvPicPr>
              <a:picLocks noChangeAspect="1" noChangeArrowheads="1"/>
            </p:cNvPicPr>
            <p:nvPr/>
          </p:nvPicPr>
          <p:blipFill>
            <a:blip r:embed="rId5"/>
            <a:srcRect/>
            <a:stretch>
              <a:fillRect/>
            </a:stretch>
          </p:blipFill>
          <p:spPr bwMode="auto">
            <a:xfrm>
              <a:off x="2629127" y="1039138"/>
              <a:ext cx="1719758" cy="949702"/>
            </a:xfrm>
            <a:prstGeom prst="rect">
              <a:avLst/>
            </a:prstGeom>
            <a:blipFill dpi="0" rotWithShape="1">
              <a:blip r:embed="rId4"/>
              <a:srcRect/>
              <a:stretch>
                <a:fillRect/>
              </a:stretch>
            </a:blipFill>
            <a:ln w="28575">
              <a:solidFill>
                <a:schemeClr val="accent1"/>
              </a:solidFill>
              <a:miter lim="800000"/>
              <a:headEnd/>
              <a:tailEnd/>
            </a:ln>
          </p:spPr>
        </p:pic>
      </p:grpSp>
      <p:grpSp>
        <p:nvGrpSpPr>
          <p:cNvPr id="7" name="Gruppieren 6"/>
          <p:cNvGrpSpPr>
            <a:grpSpLocks/>
          </p:cNvGrpSpPr>
          <p:nvPr/>
        </p:nvGrpSpPr>
        <p:grpSpPr bwMode="auto">
          <a:xfrm>
            <a:off x="250825" y="4208463"/>
            <a:ext cx="8642350" cy="1042987"/>
            <a:chOff x="251520" y="4208167"/>
            <a:chExt cx="8641654" cy="1044000"/>
          </a:xfrm>
        </p:grpSpPr>
        <p:sp>
          <p:nvSpPr>
            <p:cNvPr id="29" name="Rechteck 28"/>
            <p:cNvSpPr/>
            <p:nvPr/>
          </p:nvSpPr>
          <p:spPr>
            <a:xfrm>
              <a:off x="251520" y="4208167"/>
              <a:ext cx="8641654" cy="1044000"/>
            </a:xfrm>
            <a:prstGeom prst="rect">
              <a:avLst/>
            </a:prstGeom>
            <a:solidFill>
              <a:srgbClr val="187A97">
                <a:tint val="66000"/>
                <a:satMod val="160000"/>
                <a:alpha val="80000"/>
              </a:srgbClr>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de-DE" sz="2000" b="1" kern="0" dirty="0">
                  <a:solidFill>
                    <a:srgbClr val="000000"/>
                  </a:solidFill>
                </a:rPr>
                <a:t>I</a:t>
              </a:r>
              <a:r>
                <a:rPr lang="de-DE" sz="2000" b="1" kern="0" dirty="0">
                  <a:solidFill>
                    <a:srgbClr val="000000"/>
                  </a:solidFill>
                </a:rPr>
                <a:t>mplementation</a:t>
              </a:r>
              <a:endParaRPr lang="de-DE" sz="2000" b="1" kern="0" dirty="0">
                <a:solidFill>
                  <a:srgbClr val="000000"/>
                </a:solidFill>
              </a:endParaRPr>
            </a:p>
          </p:txBody>
        </p:sp>
        <p:sp>
          <p:nvSpPr>
            <p:cNvPr id="47115" name="Textfeld 22"/>
            <p:cNvSpPr txBox="1">
              <a:spLocks noChangeArrowheads="1"/>
            </p:cNvSpPr>
            <p:nvPr/>
          </p:nvSpPr>
          <p:spPr bwMode="auto">
            <a:xfrm>
              <a:off x="4644007" y="4438293"/>
              <a:ext cx="3313408" cy="646331"/>
            </a:xfrm>
            <a:prstGeom prst="rect">
              <a:avLst/>
            </a:prstGeom>
            <a:noFill/>
            <a:ln w="9525">
              <a:noFill/>
              <a:miter lim="800000"/>
              <a:headEnd/>
              <a:tailEnd/>
            </a:ln>
          </p:spPr>
          <p:txBody>
            <a:bodyPr wrap="none" lIns="0" tIns="0" rIns="0" bIns="0">
              <a:spAutoFit/>
            </a:bodyPr>
            <a:lstStyle/>
            <a:p>
              <a:pPr marL="285750" indent="-285750">
                <a:buFont typeface="Arial" charset="0"/>
                <a:buChar char="•"/>
              </a:pPr>
              <a:r>
                <a:rPr lang="de-DE" sz="1400"/>
                <a:t>individual development</a:t>
              </a:r>
            </a:p>
            <a:p>
              <a:pPr marL="285750" indent="-285750">
                <a:buFont typeface="Arial" charset="0"/>
                <a:buChar char="•"/>
              </a:pPr>
              <a:r>
                <a:rPr lang="de-DE" sz="1400"/>
                <a:t>installation, configuration &amp; integration</a:t>
              </a:r>
            </a:p>
            <a:p>
              <a:pPr marL="285750" indent="-285750">
                <a:buFont typeface="Arial" charset="0"/>
                <a:buChar char="•"/>
              </a:pPr>
              <a:r>
                <a:rPr lang="de-DE" sz="1400"/>
                <a:t>training</a:t>
              </a:r>
            </a:p>
          </p:txBody>
        </p:sp>
        <p:pic>
          <p:nvPicPr>
            <p:cNvPr id="47116" name="Picture 3"/>
            <p:cNvPicPr>
              <a:picLocks noChangeAspect="1" noChangeArrowheads="1"/>
            </p:cNvPicPr>
            <p:nvPr/>
          </p:nvPicPr>
          <p:blipFill>
            <a:blip r:embed="rId6"/>
            <a:srcRect t="11462"/>
            <a:stretch>
              <a:fillRect/>
            </a:stretch>
          </p:blipFill>
          <p:spPr bwMode="auto">
            <a:xfrm>
              <a:off x="2598762" y="4275961"/>
              <a:ext cx="1724661" cy="898615"/>
            </a:xfrm>
            <a:prstGeom prst="rect">
              <a:avLst/>
            </a:prstGeom>
            <a:blipFill dpi="0" rotWithShape="1">
              <a:blip r:embed="rId4"/>
              <a:srcRect t="11462"/>
              <a:stretch>
                <a:fillRect/>
              </a:stretch>
            </a:blipFill>
            <a:ln w="28575">
              <a:solidFill>
                <a:schemeClr val="accent1"/>
              </a:solidFill>
              <a:miter lim="800000"/>
              <a:headEnd/>
              <a:tailEnd/>
            </a:ln>
          </p:spPr>
        </p:pic>
      </p:grpSp>
      <p:grpSp>
        <p:nvGrpSpPr>
          <p:cNvPr id="8" name="Gruppieren 7"/>
          <p:cNvGrpSpPr>
            <a:grpSpLocks/>
          </p:cNvGrpSpPr>
          <p:nvPr/>
        </p:nvGrpSpPr>
        <p:grpSpPr bwMode="auto">
          <a:xfrm>
            <a:off x="250825" y="5283200"/>
            <a:ext cx="8642350" cy="1044575"/>
            <a:chOff x="251520" y="5283979"/>
            <a:chExt cx="8641654" cy="1044000"/>
          </a:xfrm>
        </p:grpSpPr>
        <p:sp>
          <p:nvSpPr>
            <p:cNvPr id="30" name="Rechteck 29"/>
            <p:cNvSpPr/>
            <p:nvPr/>
          </p:nvSpPr>
          <p:spPr>
            <a:xfrm>
              <a:off x="251520" y="5283979"/>
              <a:ext cx="8641654" cy="1044000"/>
            </a:xfrm>
            <a:prstGeom prst="rect">
              <a:avLst/>
            </a:prstGeom>
            <a:solidFill>
              <a:srgbClr val="187A97">
                <a:tint val="66000"/>
                <a:satMod val="160000"/>
              </a:srgbClr>
            </a:solidFill>
            <a:ln>
              <a:noFill/>
            </a:ln>
            <a:effectLst/>
          </p:spPr>
          <p:style>
            <a:lnRef idx="1">
              <a:schemeClr val="accent2"/>
            </a:lnRef>
            <a:fillRef idx="2">
              <a:schemeClr val="accent2"/>
            </a:fillRef>
            <a:effectRef idx="1">
              <a:schemeClr val="accent2"/>
            </a:effectRef>
            <a:fontRef idx="minor">
              <a:schemeClr val="dk1"/>
            </a:fontRef>
          </p:style>
          <p:txBody>
            <a:bodyPr anchor="ctr"/>
            <a:lstStyle/>
            <a:p>
              <a:pPr fontAlgn="auto">
                <a:spcBef>
                  <a:spcPts val="0"/>
                </a:spcBef>
                <a:spcAft>
                  <a:spcPts val="0"/>
                </a:spcAft>
                <a:defRPr/>
              </a:pPr>
              <a:r>
                <a:rPr lang="de-DE" sz="2000" b="1" kern="0" dirty="0">
                  <a:solidFill>
                    <a:srgbClr val="000000"/>
                  </a:solidFill>
                </a:rPr>
                <a:t>S</a:t>
              </a:r>
              <a:r>
                <a:rPr lang="de-DE" sz="2000" b="1" kern="0" dirty="0">
                  <a:solidFill>
                    <a:srgbClr val="000000"/>
                  </a:solidFill>
                </a:rPr>
                <a:t>ervice</a:t>
              </a:r>
              <a:endParaRPr lang="de-DE" sz="2000" b="1" kern="0" dirty="0">
                <a:solidFill>
                  <a:srgbClr val="000000"/>
                </a:solidFill>
              </a:endParaRPr>
            </a:p>
          </p:txBody>
        </p:sp>
        <p:sp>
          <p:nvSpPr>
            <p:cNvPr id="47112" name="Textfeld 23"/>
            <p:cNvSpPr txBox="1">
              <a:spLocks noChangeArrowheads="1"/>
            </p:cNvSpPr>
            <p:nvPr/>
          </p:nvSpPr>
          <p:spPr bwMode="auto">
            <a:xfrm>
              <a:off x="4644007" y="5518973"/>
              <a:ext cx="2266646" cy="646331"/>
            </a:xfrm>
            <a:prstGeom prst="rect">
              <a:avLst/>
            </a:prstGeom>
            <a:noFill/>
            <a:ln w="9525">
              <a:noFill/>
              <a:miter lim="800000"/>
              <a:headEnd/>
              <a:tailEnd/>
            </a:ln>
          </p:spPr>
          <p:txBody>
            <a:bodyPr wrap="none" lIns="0" tIns="0" rIns="0" bIns="0">
              <a:spAutoFit/>
            </a:bodyPr>
            <a:lstStyle/>
            <a:p>
              <a:pPr marL="285750" indent="-285750">
                <a:buFont typeface="Arial" charset="0"/>
                <a:buChar char="•"/>
              </a:pPr>
              <a:r>
                <a:rPr lang="de-DE" sz="1400"/>
                <a:t>keep software up-to-date</a:t>
              </a:r>
            </a:p>
            <a:p>
              <a:pPr marL="285750" indent="-285750">
                <a:buFont typeface="Arial" charset="0"/>
                <a:buChar char="•"/>
              </a:pPr>
              <a:r>
                <a:rPr lang="de-DE" sz="1400"/>
                <a:t>support (1</a:t>
              </a:r>
              <a:r>
                <a:rPr lang="de-DE" sz="1400" baseline="30000"/>
                <a:t>st</a:t>
              </a:r>
              <a:r>
                <a:rPr lang="de-DE" sz="1400"/>
                <a:t> &amp; 2</a:t>
              </a:r>
              <a:r>
                <a:rPr lang="de-DE" sz="1400" baseline="30000"/>
                <a:t>nd</a:t>
              </a:r>
              <a:r>
                <a:rPr lang="de-DE" sz="1400"/>
                <a:t> Level)</a:t>
              </a:r>
            </a:p>
            <a:p>
              <a:pPr marL="285750" indent="-285750">
                <a:buFont typeface="Arial" charset="0"/>
                <a:buChar char="•"/>
              </a:pPr>
              <a:r>
                <a:rPr lang="de-DE" sz="1400"/>
                <a:t>Application Management</a:t>
              </a:r>
            </a:p>
          </p:txBody>
        </p:sp>
        <p:pic>
          <p:nvPicPr>
            <p:cNvPr id="47113" name="Picture 4" descr="\\FILEBACK02\International\Groups\AutoID_SI\Geschaeftsmodell_AutoID_SI\200 Intern\250 Vorträge\2012-10-10 GO-VISUAL Fraunhofer, Berlin\freigegebene_Grafiken\Fotolia_35155624_XS.jpg"/>
            <p:cNvPicPr>
              <a:picLocks noChangeAspect="1" noChangeArrowheads="1"/>
            </p:cNvPicPr>
            <p:nvPr/>
          </p:nvPicPr>
          <p:blipFill>
            <a:blip r:embed="rId7"/>
            <a:srcRect/>
            <a:stretch>
              <a:fillRect/>
            </a:stretch>
          </p:blipFill>
          <p:spPr bwMode="auto">
            <a:xfrm>
              <a:off x="2620693" y="5328517"/>
              <a:ext cx="1702731" cy="954924"/>
            </a:xfrm>
            <a:prstGeom prst="rect">
              <a:avLst/>
            </a:prstGeom>
            <a:blipFill dpi="0" rotWithShape="1">
              <a:blip r:embed="rId4"/>
              <a:srcRect/>
              <a:stretch>
                <a:fillRect/>
              </a:stretch>
            </a:blipFill>
            <a:ln w="28575">
              <a:solidFill>
                <a:schemeClr val="accent1"/>
              </a:solid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el 1"/>
          <p:cNvSpPr>
            <a:spLocks noGrp="1"/>
          </p:cNvSpPr>
          <p:nvPr>
            <p:ph type="ctrTitle"/>
          </p:nvPr>
        </p:nvSpPr>
        <p:spPr bwMode="auto">
          <a:xfrm>
            <a:off x="436563" y="2824163"/>
            <a:ext cx="8253412" cy="1376362"/>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cs typeface="Arial" charset="0"/>
              </a:rPr>
              <a:t>customer projects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el 2"/>
          <p:cNvSpPr>
            <a:spLocks noGrp="1"/>
          </p:cNvSpPr>
          <p:nvPr>
            <p:ph type="title"/>
          </p:nvPr>
        </p:nvSpPr>
        <p:spPr bwMode="auto">
          <a:xfrm>
            <a:off x="225425" y="276225"/>
            <a:ext cx="7542213" cy="355600"/>
          </a:xfrm>
          <a:noFill/>
          <a:ln>
            <a:miter lim="800000"/>
            <a:headEnd/>
            <a:tailEnd/>
          </a:ln>
        </p:spPr>
        <p:txBody>
          <a:bodyPr vert="horz" wrap="square" numCol="1" anchor="t" anchorCtr="0" compatLnSpc="1">
            <a:prstTxWarp prst="textNoShape">
              <a:avLst/>
            </a:prstTxWarp>
          </a:bodyPr>
          <a:lstStyle/>
          <a:p>
            <a:r>
              <a:rPr lang="en-US" smtClean="0"/>
              <a:t>eKanban in pressure molding manufacturing</a:t>
            </a:r>
          </a:p>
        </p:txBody>
      </p:sp>
      <p:pic>
        <p:nvPicPr>
          <p:cNvPr id="49154" name="Picture 2" descr="J:\Groups\RFID_Ekanban\Fotos_eKanban\Fotos_von_Pescht\Monitorwand_MA4_neu.jpg"/>
          <p:cNvPicPr>
            <a:picLocks noChangeAspect="1" noChangeArrowheads="1"/>
          </p:cNvPicPr>
          <p:nvPr/>
        </p:nvPicPr>
        <p:blipFill>
          <a:blip r:embed="rId2"/>
          <a:srcRect b="35"/>
          <a:stretch>
            <a:fillRect/>
          </a:stretch>
        </p:blipFill>
        <p:spPr bwMode="auto">
          <a:xfrm>
            <a:off x="225425" y="1066800"/>
            <a:ext cx="8682038" cy="5122863"/>
          </a:xfrm>
          <a:prstGeom prst="rect">
            <a:avLst/>
          </a:prstGeom>
          <a:noFill/>
          <a:ln w="9525">
            <a:noFill/>
            <a:miter lim="800000"/>
            <a:headEnd/>
            <a:tailEnd/>
          </a:ln>
        </p:spPr>
      </p:pic>
      <p:pic>
        <p:nvPicPr>
          <p:cNvPr id="5" name="Grafik 4"/>
          <p:cNvPicPr>
            <a:picLocks noChangeAspect="1"/>
          </p:cNvPicPr>
          <p:nvPr/>
        </p:nvPicPr>
        <p:blipFill>
          <a:blip r:embed="rId3"/>
          <a:srcRect r="99"/>
          <a:stretch>
            <a:fillRect/>
          </a:stretch>
        </p:blipFill>
        <p:spPr bwMode="auto">
          <a:xfrm>
            <a:off x="234950" y="1066800"/>
            <a:ext cx="3124200" cy="5122863"/>
          </a:xfrm>
          <a:prstGeom prst="rect">
            <a:avLst/>
          </a:prstGeom>
          <a:noFill/>
          <a:ln w="57150">
            <a:solidFill>
              <a:schemeClr val="bg1"/>
            </a:solidFill>
            <a:miter lim="800000"/>
            <a:headEnd/>
            <a:tailEnd/>
          </a:ln>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027"/>
          <p:cNvSpPr>
            <a:spLocks noGrp="1" noChangeArrowheads="1"/>
          </p:cNvSpPr>
          <p:nvPr>
            <p:ph type="title"/>
          </p:nvPr>
        </p:nvSpPr>
        <p:spPr bwMode="auto">
          <a:xfrm>
            <a:off x="463550" y="325438"/>
            <a:ext cx="7542213" cy="355600"/>
          </a:xfrm>
          <a:noFill/>
          <a:ln>
            <a:miter lim="800000"/>
            <a:headEnd/>
            <a:tailEnd/>
          </a:ln>
        </p:spPr>
        <p:txBody>
          <a:bodyPr vert="horz" wrap="square" numCol="1" anchor="t" anchorCtr="0" compatLnSpc="1">
            <a:prstTxWarp prst="textNoShape">
              <a:avLst/>
            </a:prstTxWarp>
          </a:bodyPr>
          <a:lstStyle/>
          <a:p>
            <a:r>
              <a:rPr lang="en-US" smtClean="0"/>
              <a:t>Kanban-/planning-board: old vs. new</a:t>
            </a:r>
            <a:br>
              <a:rPr lang="en-US" smtClean="0"/>
            </a:br>
            <a:endParaRPr lang="en-US" smtClean="0"/>
          </a:p>
        </p:txBody>
      </p:sp>
      <p:pic>
        <p:nvPicPr>
          <p:cNvPr id="10" name="Picture 1034"/>
          <p:cNvPicPr>
            <a:picLocks noChangeAspect="1" noChangeArrowheads="1"/>
          </p:cNvPicPr>
          <p:nvPr/>
        </p:nvPicPr>
        <p:blipFill>
          <a:blip r:embed="rId2"/>
          <a:srcRect r="43"/>
          <a:stretch>
            <a:fillRect/>
          </a:stretch>
        </p:blipFill>
        <p:spPr bwMode="auto">
          <a:xfrm>
            <a:off x="463550" y="1425575"/>
            <a:ext cx="3832225" cy="1665288"/>
          </a:xfrm>
          <a:prstGeom prst="rect">
            <a:avLst/>
          </a:prstGeom>
          <a:noFill/>
          <a:ln w="9525">
            <a:noFill/>
            <a:miter lim="800000"/>
            <a:headEnd/>
            <a:tailEnd/>
          </a:ln>
        </p:spPr>
      </p:pic>
      <p:sp>
        <p:nvSpPr>
          <p:cNvPr id="11" name="Rectangle 8"/>
          <p:cNvSpPr/>
          <p:nvPr/>
        </p:nvSpPr>
        <p:spPr>
          <a:xfrm>
            <a:off x="463550" y="1025525"/>
            <a:ext cx="3546475" cy="338138"/>
          </a:xfrm>
          <a:prstGeom prst="rect">
            <a:avLst/>
          </a:prstGeom>
        </p:spPr>
        <p:txBody>
          <a:bodyPr>
            <a:spAutoFit/>
          </a:bodyPr>
          <a:lstStyle/>
          <a:p>
            <a:pPr fontAlgn="auto">
              <a:spcBef>
                <a:spcPts val="0"/>
              </a:spcBef>
              <a:spcAft>
                <a:spcPts val="0"/>
              </a:spcAft>
              <a:defRPr/>
            </a:pPr>
            <a:r>
              <a:rPr lang="de-DE" sz="1600" b="1" dirty="0">
                <a:effectLst>
                  <a:outerShdw blurRad="38100" dist="38100" dir="2700000" algn="tl">
                    <a:srgbClr val="000000">
                      <a:alpha val="43137"/>
                    </a:srgbClr>
                  </a:outerShdw>
                </a:effectLst>
                <a:latin typeface="+mn-lt"/>
                <a:cs typeface="+mn-cs"/>
                <a:sym typeface="Wingdings" pitchFamily="2" charset="2"/>
              </a:rPr>
              <a:t>Old: </a:t>
            </a:r>
            <a:r>
              <a:rPr lang="de-DE" sz="1600" b="1" dirty="0">
                <a:latin typeface="+mn-lt"/>
                <a:cs typeface="+mn-cs"/>
                <a:sym typeface="Wingdings" pitchFamily="2" charset="2"/>
              </a:rPr>
              <a:t>Kanban-board </a:t>
            </a:r>
          </a:p>
        </p:txBody>
      </p:sp>
      <p:sp>
        <p:nvSpPr>
          <p:cNvPr id="15" name="Rectangle 11"/>
          <p:cNvSpPr/>
          <p:nvPr/>
        </p:nvSpPr>
        <p:spPr>
          <a:xfrm>
            <a:off x="4495800" y="944563"/>
            <a:ext cx="4438650" cy="4048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solidFill>
                  <a:schemeClr val="tx1"/>
                </a:solidFill>
                <a:effectLst>
                  <a:outerShdw blurRad="38100" dist="38100" dir="2700000" algn="tl">
                    <a:srgbClr val="000000">
                      <a:alpha val="43137"/>
                    </a:srgbClr>
                  </a:outerShdw>
                </a:effectLst>
                <a:sym typeface="Wingdings" pitchFamily="2" charset="2"/>
              </a:rPr>
              <a:t>New: </a:t>
            </a:r>
            <a:r>
              <a:rPr lang="en-US" sz="1600" b="1" dirty="0">
                <a:solidFill>
                  <a:schemeClr val="tx1"/>
                </a:solidFill>
                <a:sym typeface="Wingdings" pitchFamily="2" charset="2"/>
              </a:rPr>
              <a:t>system</a:t>
            </a:r>
            <a:r>
              <a:rPr lang="de-DE" sz="1600" b="1" dirty="0">
                <a:solidFill>
                  <a:schemeClr val="tx1"/>
                </a:solidFill>
                <a:sym typeface="Wingdings" pitchFamily="2" charset="2"/>
              </a:rPr>
              <a:t> </a:t>
            </a:r>
            <a:r>
              <a:rPr lang="de-DE" sz="1600" b="1" dirty="0" err="1">
                <a:solidFill>
                  <a:schemeClr val="tx1"/>
                </a:solidFill>
                <a:sym typeface="Wingdings" pitchFamily="2" charset="2"/>
              </a:rPr>
              <a:t>controlled</a:t>
            </a:r>
            <a:r>
              <a:rPr lang="de-DE" sz="1600" b="1" dirty="0">
                <a:solidFill>
                  <a:schemeClr val="tx1"/>
                </a:solidFill>
                <a:sym typeface="Wingdings" pitchFamily="2" charset="2"/>
              </a:rPr>
              <a:t>!</a:t>
            </a:r>
            <a:endParaRPr lang="de-DE" sz="1600" b="1" dirty="0">
              <a:solidFill>
                <a:schemeClr val="tx1"/>
              </a:solidFill>
              <a:sym typeface="Wingdings" pitchFamily="2" charset="2"/>
            </a:endParaRPr>
          </a:p>
        </p:txBody>
      </p:sp>
      <p:sp>
        <p:nvSpPr>
          <p:cNvPr id="17" name="Rectangle 9"/>
          <p:cNvSpPr>
            <a:spLocks noChangeArrowheads="1"/>
          </p:cNvSpPr>
          <p:nvPr/>
        </p:nvSpPr>
        <p:spPr bwMode="auto">
          <a:xfrm>
            <a:off x="4656138" y="3184525"/>
            <a:ext cx="3995737" cy="566738"/>
          </a:xfrm>
          <a:prstGeom prst="rect">
            <a:avLst/>
          </a:prstGeom>
          <a:noFill/>
          <a:ln w="9525">
            <a:noFill/>
            <a:miter lim="800000"/>
            <a:headEnd/>
            <a:tailEnd/>
          </a:ln>
        </p:spPr>
        <p:txBody>
          <a:bodyPr>
            <a:spAutoFit/>
          </a:bodyPr>
          <a:lstStyle/>
          <a:p>
            <a:pPr marL="342900" indent="-342900">
              <a:spcBef>
                <a:spcPct val="20000"/>
              </a:spcBef>
              <a:buClr>
                <a:schemeClr val="accent1"/>
              </a:buClr>
              <a:buFont typeface="Wingdings" pitchFamily="2" charset="2"/>
              <a:buChar char=""/>
            </a:pPr>
            <a:r>
              <a:rPr lang="de-DE" sz="1400" b="1">
                <a:sym typeface="Wingdings" pitchFamily="2" charset="2"/>
              </a:rPr>
              <a:t>Kanban system controlled</a:t>
            </a:r>
            <a:endParaRPr lang="de-DE" sz="1400" b="1"/>
          </a:p>
          <a:p>
            <a:pPr marL="342900" indent="-342900">
              <a:spcBef>
                <a:spcPct val="20000"/>
              </a:spcBef>
              <a:buClr>
                <a:schemeClr val="accent1"/>
              </a:buClr>
              <a:buFont typeface="Wingdings" pitchFamily="2" charset="2"/>
              <a:buChar char=""/>
            </a:pPr>
            <a:r>
              <a:rPr lang="de-DE" sz="1400" b="1">
                <a:sym typeface="Wingdings" pitchFamily="2" charset="2"/>
              </a:rPr>
              <a:t>full ERP integration</a:t>
            </a:r>
          </a:p>
        </p:txBody>
      </p:sp>
      <p:sp>
        <p:nvSpPr>
          <p:cNvPr id="18" name="Rectangle 9"/>
          <p:cNvSpPr>
            <a:spLocks noChangeArrowheads="1"/>
          </p:cNvSpPr>
          <p:nvPr/>
        </p:nvSpPr>
        <p:spPr bwMode="auto">
          <a:xfrm>
            <a:off x="377825" y="3160713"/>
            <a:ext cx="3917950" cy="566737"/>
          </a:xfrm>
          <a:prstGeom prst="rect">
            <a:avLst/>
          </a:prstGeom>
          <a:noFill/>
          <a:ln w="9525">
            <a:noFill/>
            <a:miter lim="800000"/>
            <a:headEnd/>
            <a:tailEnd/>
          </a:ln>
        </p:spPr>
        <p:txBody>
          <a:bodyPr>
            <a:spAutoFit/>
          </a:bodyPr>
          <a:lstStyle/>
          <a:p>
            <a:pPr marL="342900" indent="-342900">
              <a:spcBef>
                <a:spcPct val="20000"/>
              </a:spcBef>
              <a:buClr>
                <a:schemeClr val="accent1"/>
              </a:buClr>
              <a:buFont typeface="Wingdings" pitchFamily="2" charset="2"/>
              <a:buChar char=""/>
            </a:pPr>
            <a:r>
              <a:rPr lang="de-DE" sz="1400" b="1">
                <a:sym typeface="Wingdings" pitchFamily="2" charset="2"/>
              </a:rPr>
              <a:t>ca. 2.500 manual controlled Kanban</a:t>
            </a:r>
          </a:p>
          <a:p>
            <a:pPr marL="342900" indent="-342900">
              <a:spcBef>
                <a:spcPct val="20000"/>
              </a:spcBef>
              <a:buClr>
                <a:schemeClr val="accent1"/>
              </a:buClr>
              <a:buFont typeface="Wingdings" pitchFamily="2" charset="2"/>
              <a:buChar char=""/>
            </a:pPr>
            <a:r>
              <a:rPr lang="de-DE" sz="1400" b="1">
                <a:sym typeface="Wingdings" pitchFamily="2" charset="2"/>
              </a:rPr>
              <a:t>manual order start</a:t>
            </a:r>
          </a:p>
        </p:txBody>
      </p:sp>
      <p:pic>
        <p:nvPicPr>
          <p:cNvPr id="19" name="Picture 2" descr="J:\Groups\RFID_Ekanban\Dokumentationen\Screenshots\IMAGE_025.jpg"/>
          <p:cNvPicPr>
            <a:picLocks noChangeAspect="1" noChangeArrowheads="1"/>
          </p:cNvPicPr>
          <p:nvPr/>
        </p:nvPicPr>
        <p:blipFill>
          <a:blip r:embed="rId3"/>
          <a:srcRect/>
          <a:stretch>
            <a:fillRect/>
          </a:stretch>
        </p:blipFill>
        <p:spPr bwMode="auto">
          <a:xfrm>
            <a:off x="463550" y="4273550"/>
            <a:ext cx="3935413" cy="1562100"/>
          </a:xfrm>
          <a:prstGeom prst="rect">
            <a:avLst/>
          </a:prstGeom>
          <a:noFill/>
          <a:ln w="9525">
            <a:noFill/>
            <a:miter lim="800000"/>
            <a:headEnd/>
            <a:tailEnd/>
          </a:ln>
        </p:spPr>
      </p:pic>
      <p:pic>
        <p:nvPicPr>
          <p:cNvPr id="20" name="Picture 2"/>
          <p:cNvPicPr>
            <a:picLocks noChangeAspect="1" noChangeArrowheads="1"/>
          </p:cNvPicPr>
          <p:nvPr/>
        </p:nvPicPr>
        <p:blipFill>
          <a:blip r:embed="rId4"/>
          <a:srcRect/>
          <a:stretch>
            <a:fillRect/>
          </a:stretch>
        </p:blipFill>
        <p:spPr bwMode="auto">
          <a:xfrm>
            <a:off x="4676775" y="4273550"/>
            <a:ext cx="3759200" cy="1562100"/>
          </a:xfrm>
          <a:prstGeom prst="rect">
            <a:avLst/>
          </a:prstGeom>
          <a:noFill/>
          <a:ln>
            <a:noFill/>
          </a:ln>
          <a:effectLst>
            <a:outerShdw dist="35921" dir="2700000" algn="ctr" rotWithShape="0">
              <a:schemeClr val="bg2"/>
            </a:outerShdw>
          </a:effectLst>
          <a:extLst>
            <a:ext uri="{909E8E84-426E-40DD-AFC4-6F175D3DCCD1}"/>
            <a:ext uri="{91240B29-F687-4F45-9708-019B960494DF}"/>
          </a:extLst>
        </p:spPr>
      </p:pic>
      <p:sp>
        <p:nvSpPr>
          <p:cNvPr id="21" name="Rectangle 8"/>
          <p:cNvSpPr/>
          <p:nvPr/>
        </p:nvSpPr>
        <p:spPr>
          <a:xfrm>
            <a:off x="463550" y="3873500"/>
            <a:ext cx="3270250" cy="339725"/>
          </a:xfrm>
          <a:prstGeom prst="rect">
            <a:avLst/>
          </a:prstGeom>
        </p:spPr>
        <p:txBody>
          <a:bodyPr>
            <a:spAutoFit/>
          </a:bodyPr>
          <a:lstStyle/>
          <a:p>
            <a:pPr fontAlgn="auto">
              <a:spcBef>
                <a:spcPts val="0"/>
              </a:spcBef>
              <a:spcAft>
                <a:spcPts val="0"/>
              </a:spcAft>
              <a:defRPr/>
            </a:pPr>
            <a:r>
              <a:rPr lang="de-DE" sz="1600" b="1" dirty="0">
                <a:effectLst>
                  <a:outerShdw blurRad="38100" dist="38100" dir="2700000" algn="tl">
                    <a:srgbClr val="000000">
                      <a:alpha val="43137"/>
                    </a:srgbClr>
                  </a:outerShdw>
                </a:effectLst>
                <a:latin typeface="+mn-lt"/>
                <a:cs typeface="+mn-cs"/>
                <a:sym typeface="Wingdings" pitchFamily="2" charset="2"/>
              </a:rPr>
              <a:t>Old: </a:t>
            </a:r>
            <a:r>
              <a:rPr lang="de-DE" sz="1600" b="1" dirty="0" err="1">
                <a:latin typeface="+mn-lt"/>
                <a:cs typeface="+mn-cs"/>
                <a:sym typeface="Wingdings" pitchFamily="2" charset="2"/>
              </a:rPr>
              <a:t>planning</a:t>
            </a:r>
            <a:r>
              <a:rPr lang="de-DE" sz="1600" b="1" dirty="0">
                <a:latin typeface="+mn-lt"/>
                <a:cs typeface="+mn-cs"/>
                <a:sym typeface="Wingdings" pitchFamily="2" charset="2"/>
              </a:rPr>
              <a:t> </a:t>
            </a:r>
            <a:r>
              <a:rPr lang="de-DE" sz="1600" b="1" dirty="0" err="1">
                <a:latin typeface="+mn-lt"/>
                <a:cs typeface="+mn-cs"/>
                <a:sym typeface="Wingdings" pitchFamily="2" charset="2"/>
              </a:rPr>
              <a:t>board</a:t>
            </a:r>
            <a:r>
              <a:rPr lang="de-DE" sz="1600" b="1" dirty="0">
                <a:latin typeface="+mn-lt"/>
                <a:cs typeface="+mn-cs"/>
                <a:sym typeface="Wingdings" pitchFamily="2" charset="2"/>
              </a:rPr>
              <a:t> </a:t>
            </a:r>
            <a:endParaRPr lang="de-DE" sz="1600" b="1" dirty="0">
              <a:latin typeface="+mn-lt"/>
              <a:cs typeface="+mn-cs"/>
              <a:sym typeface="Wingdings" pitchFamily="2" charset="2"/>
            </a:endParaRPr>
          </a:p>
        </p:txBody>
      </p:sp>
      <p:sp>
        <p:nvSpPr>
          <p:cNvPr id="22" name="Rectangle 11"/>
          <p:cNvSpPr/>
          <p:nvPr/>
        </p:nvSpPr>
        <p:spPr>
          <a:xfrm>
            <a:off x="4629150" y="3873500"/>
            <a:ext cx="4438650" cy="4048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de-DE" sz="1600" b="1" dirty="0">
                <a:solidFill>
                  <a:schemeClr val="tx1"/>
                </a:solidFill>
                <a:effectLst>
                  <a:outerShdw blurRad="38100" dist="38100" dir="2700000" algn="tl">
                    <a:srgbClr val="000000">
                      <a:alpha val="43137"/>
                    </a:srgbClr>
                  </a:outerShdw>
                </a:effectLst>
                <a:sym typeface="Wingdings" pitchFamily="2" charset="2"/>
              </a:rPr>
              <a:t>New: </a:t>
            </a:r>
            <a:r>
              <a:rPr lang="de-DE" sz="1600" b="1" dirty="0" err="1">
                <a:solidFill>
                  <a:schemeClr val="tx1"/>
                </a:solidFill>
                <a:sym typeface="Wingdings" pitchFamily="2" charset="2"/>
              </a:rPr>
              <a:t>system</a:t>
            </a:r>
            <a:r>
              <a:rPr lang="de-DE" sz="1600" b="1" dirty="0">
                <a:solidFill>
                  <a:schemeClr val="tx1"/>
                </a:solidFill>
                <a:sym typeface="Wingdings" pitchFamily="2" charset="2"/>
              </a:rPr>
              <a:t> </a:t>
            </a:r>
            <a:r>
              <a:rPr lang="de-DE" sz="1600" b="1" dirty="0" err="1">
                <a:solidFill>
                  <a:schemeClr val="tx1"/>
                </a:solidFill>
                <a:sym typeface="Wingdings" pitchFamily="2" charset="2"/>
              </a:rPr>
              <a:t>controlled</a:t>
            </a:r>
            <a:r>
              <a:rPr lang="de-DE" sz="1600" b="1" dirty="0">
                <a:solidFill>
                  <a:schemeClr val="tx1"/>
                </a:solidFill>
                <a:sym typeface="Wingdings" pitchFamily="2" charset="2"/>
              </a:rPr>
              <a:t>!</a:t>
            </a:r>
            <a:endParaRPr lang="de-DE" sz="1600" b="1" dirty="0">
              <a:solidFill>
                <a:schemeClr val="tx1"/>
              </a:solidFill>
              <a:sym typeface="Wingdings" pitchFamily="2" charset="2"/>
            </a:endParaRPr>
          </a:p>
        </p:txBody>
      </p:sp>
      <p:pic>
        <p:nvPicPr>
          <p:cNvPr id="3074" name="Picture 2"/>
          <p:cNvPicPr>
            <a:picLocks noChangeAspect="1" noChangeArrowheads="1"/>
          </p:cNvPicPr>
          <p:nvPr/>
        </p:nvPicPr>
        <p:blipFill>
          <a:blip r:embed="rId5"/>
          <a:srcRect/>
          <a:stretch>
            <a:fillRect/>
          </a:stretch>
        </p:blipFill>
        <p:spPr bwMode="auto">
          <a:xfrm>
            <a:off x="4602163" y="1325563"/>
            <a:ext cx="3455987" cy="1774825"/>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18"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J:\Transfer\Paeschel\2012-01-20 Trayfeeder BWM\IMG_0569.jpg"/>
          <p:cNvPicPr>
            <a:picLocks noChangeAspect="1" noChangeArrowheads="1"/>
          </p:cNvPicPr>
          <p:nvPr/>
        </p:nvPicPr>
        <p:blipFill>
          <a:blip r:embed="rId3"/>
          <a:srcRect/>
          <a:stretch>
            <a:fillRect/>
          </a:stretch>
        </p:blipFill>
        <p:spPr bwMode="auto">
          <a:xfrm>
            <a:off x="4340225" y="1057275"/>
            <a:ext cx="2344738" cy="3127375"/>
          </a:xfrm>
          <a:prstGeom prst="rect">
            <a:avLst/>
          </a:prstGeom>
          <a:noFill/>
          <a:ln w="9525">
            <a:noFill/>
            <a:miter lim="800000"/>
            <a:headEnd/>
            <a:tailEnd/>
          </a:ln>
        </p:spPr>
      </p:pic>
      <p:sp>
        <p:nvSpPr>
          <p:cNvPr id="51202" name="Titel 1"/>
          <p:cNvSpPr txBox="1">
            <a:spLocks/>
          </p:cNvSpPr>
          <p:nvPr/>
        </p:nvSpPr>
        <p:spPr bwMode="auto">
          <a:xfrm>
            <a:off x="187325" y="338138"/>
            <a:ext cx="7961313" cy="355600"/>
          </a:xfrm>
          <a:prstGeom prst="rect">
            <a:avLst/>
          </a:prstGeom>
          <a:noFill/>
          <a:ln w="9525">
            <a:noFill/>
            <a:miter lim="800000"/>
            <a:headEnd/>
            <a:tailEnd/>
          </a:ln>
        </p:spPr>
        <p:txBody>
          <a:bodyPr lIns="0" tIns="0" rIns="0" bIns="0"/>
          <a:lstStyle/>
          <a:p>
            <a:r>
              <a:rPr lang="de-DE" sz="2400" b="1"/>
              <a:t>storage integration &amp; plant automation </a:t>
            </a:r>
          </a:p>
        </p:txBody>
      </p:sp>
      <p:pic>
        <p:nvPicPr>
          <p:cNvPr id="5" name="Picture 3" descr="J:\Transfer\Paeschel\2012-01-20 Trayfeeder BWM\IMG_0571.jpg"/>
          <p:cNvPicPr>
            <a:picLocks noChangeAspect="1" noChangeArrowheads="1"/>
          </p:cNvPicPr>
          <p:nvPr/>
        </p:nvPicPr>
        <p:blipFill>
          <a:blip r:embed="rId4"/>
          <a:srcRect/>
          <a:stretch>
            <a:fillRect/>
          </a:stretch>
        </p:blipFill>
        <p:spPr bwMode="auto">
          <a:xfrm>
            <a:off x="6765925" y="1057275"/>
            <a:ext cx="2336800" cy="3117850"/>
          </a:xfrm>
          <a:prstGeom prst="rect">
            <a:avLst/>
          </a:prstGeom>
          <a:noFill/>
          <a:ln w="9525">
            <a:noFill/>
            <a:miter lim="800000"/>
            <a:headEnd/>
            <a:tailEnd/>
          </a:ln>
        </p:spPr>
      </p:pic>
      <p:pic>
        <p:nvPicPr>
          <p:cNvPr id="9" name="Grafik 8"/>
          <p:cNvPicPr>
            <a:picLocks noChangeAspect="1"/>
          </p:cNvPicPr>
          <p:nvPr/>
        </p:nvPicPr>
        <p:blipFill>
          <a:blip r:embed="rId5"/>
          <a:srcRect/>
          <a:stretch>
            <a:fillRect/>
          </a:stretch>
        </p:blipFill>
        <p:spPr bwMode="auto">
          <a:xfrm rot="1188121">
            <a:off x="7940675" y="4594225"/>
            <a:ext cx="892175" cy="833438"/>
          </a:xfrm>
          <a:prstGeom prst="rect">
            <a:avLst/>
          </a:prstGeom>
          <a:noFill/>
          <a:ln w="9525">
            <a:noFill/>
            <a:miter lim="800000"/>
            <a:headEnd/>
            <a:tailEnd/>
          </a:ln>
        </p:spPr>
      </p:pic>
      <p:cxnSp>
        <p:nvCxnSpPr>
          <p:cNvPr id="10" name="Gerade Verbindung mit Pfeil 9"/>
          <p:cNvCxnSpPr/>
          <p:nvPr/>
        </p:nvCxnSpPr>
        <p:spPr>
          <a:xfrm flipV="1">
            <a:off x="8605838" y="2922588"/>
            <a:ext cx="65087" cy="164941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a:spLocks noChangeArrowheads="1"/>
          </p:cNvSpPr>
          <p:nvPr/>
        </p:nvSpPr>
        <p:spPr bwMode="auto">
          <a:xfrm>
            <a:off x="6907213" y="5400675"/>
            <a:ext cx="2132012" cy="830263"/>
          </a:xfrm>
          <a:prstGeom prst="rect">
            <a:avLst/>
          </a:prstGeom>
          <a:noFill/>
          <a:ln w="9525">
            <a:noFill/>
            <a:miter lim="800000"/>
            <a:headEnd/>
            <a:tailEnd/>
          </a:ln>
        </p:spPr>
        <p:txBody>
          <a:bodyPr lIns="0" tIns="0" rIns="0" bIns="0">
            <a:spAutoFit/>
          </a:bodyPr>
          <a:lstStyle/>
          <a:p>
            <a:r>
              <a:rPr lang="de-DE" b="1"/>
              <a:t>tray identification with short range antenna LR10</a:t>
            </a:r>
          </a:p>
        </p:txBody>
      </p:sp>
      <p:pic>
        <p:nvPicPr>
          <p:cNvPr id="12" name="Picture 4"/>
          <p:cNvPicPr>
            <a:picLocks noChangeAspect="1" noChangeArrowheads="1"/>
          </p:cNvPicPr>
          <p:nvPr/>
        </p:nvPicPr>
        <p:blipFill>
          <a:blip r:embed="rId6"/>
          <a:srcRect/>
          <a:stretch>
            <a:fillRect/>
          </a:stretch>
        </p:blipFill>
        <p:spPr bwMode="auto">
          <a:xfrm>
            <a:off x="84138" y="1012825"/>
            <a:ext cx="2620962" cy="1974850"/>
          </a:xfrm>
          <a:prstGeom prst="rect">
            <a:avLst/>
          </a:prstGeom>
          <a:noFill/>
          <a:ln w="9525">
            <a:noFill/>
            <a:miter lim="800000"/>
            <a:headEnd/>
            <a:tailEnd/>
          </a:ln>
        </p:spPr>
      </p:pic>
      <p:pic>
        <p:nvPicPr>
          <p:cNvPr id="13" name="Picture 2"/>
          <p:cNvPicPr>
            <a:picLocks noChangeAspect="1" noChangeArrowheads="1"/>
          </p:cNvPicPr>
          <p:nvPr/>
        </p:nvPicPr>
        <p:blipFill>
          <a:blip r:embed="rId7"/>
          <a:srcRect/>
          <a:stretch>
            <a:fillRect/>
          </a:stretch>
        </p:blipFill>
        <p:spPr bwMode="auto">
          <a:xfrm>
            <a:off x="76200" y="2295525"/>
            <a:ext cx="3590925" cy="2395538"/>
          </a:xfrm>
          <a:prstGeom prst="rect">
            <a:avLst/>
          </a:prstGeom>
          <a:noFill/>
          <a:ln w="9525">
            <a:noFill/>
            <a:miter lim="800000"/>
            <a:headEnd/>
            <a:tailEnd/>
          </a:ln>
        </p:spPr>
      </p:pic>
      <p:pic>
        <p:nvPicPr>
          <p:cNvPr id="14" name="Picture 3"/>
          <p:cNvPicPr>
            <a:picLocks noChangeAspect="1" noChangeArrowheads="1"/>
          </p:cNvPicPr>
          <p:nvPr/>
        </p:nvPicPr>
        <p:blipFill>
          <a:blip r:embed="rId8"/>
          <a:srcRect/>
          <a:stretch>
            <a:fillRect/>
          </a:stretch>
        </p:blipFill>
        <p:spPr bwMode="auto">
          <a:xfrm>
            <a:off x="84138" y="4494213"/>
            <a:ext cx="2517775" cy="1682750"/>
          </a:xfrm>
          <a:prstGeom prst="rect">
            <a:avLst/>
          </a:prstGeom>
          <a:noFill/>
          <a:ln w="9525">
            <a:noFill/>
            <a:miter lim="800000"/>
            <a:headEnd/>
            <a:tailEnd/>
          </a:ln>
        </p:spPr>
      </p:pic>
      <p:sp>
        <p:nvSpPr>
          <p:cNvPr id="4" name="Textfeld 3"/>
          <p:cNvSpPr txBox="1">
            <a:spLocks noChangeArrowheads="1"/>
          </p:cNvSpPr>
          <p:nvPr/>
        </p:nvSpPr>
        <p:spPr bwMode="auto">
          <a:xfrm>
            <a:off x="2881313" y="5011738"/>
            <a:ext cx="3263900" cy="830262"/>
          </a:xfrm>
          <a:prstGeom prst="rect">
            <a:avLst/>
          </a:prstGeom>
          <a:noFill/>
          <a:ln w="9525">
            <a:noFill/>
            <a:miter lim="800000"/>
            <a:headEnd/>
            <a:tailEnd/>
          </a:ln>
        </p:spPr>
        <p:txBody>
          <a:bodyPr wrap="none" lIns="0" tIns="0" rIns="0" bIns="0">
            <a:spAutoFit/>
          </a:bodyPr>
          <a:lstStyle/>
          <a:p>
            <a:pPr marL="285750" indent="-285750">
              <a:buFont typeface="Arial" charset="0"/>
              <a:buChar char="•"/>
            </a:pPr>
            <a:r>
              <a:rPr lang="de-DE"/>
              <a:t>item identification</a:t>
            </a:r>
          </a:p>
          <a:p>
            <a:pPr marL="285750" indent="-285750">
              <a:buFont typeface="Arial" charset="0"/>
              <a:buChar char="•"/>
            </a:pPr>
            <a:r>
              <a:rPr lang="de-DE"/>
              <a:t>storage/location identification</a:t>
            </a:r>
          </a:p>
          <a:p>
            <a:pPr marL="285750" indent="-285750">
              <a:buFont typeface="Arial" charset="0"/>
              <a:buChar char="•"/>
            </a:pPr>
            <a:r>
              <a:rPr lang="de-DE"/>
              <a:t>ERP integration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6" name="Rectangle 4"/>
          <p:cNvSpPr>
            <a:spLocks noGrp="1" noChangeArrowheads="1"/>
          </p:cNvSpPr>
          <p:nvPr>
            <p:ph type="body" idx="4294967295"/>
          </p:nvPr>
        </p:nvSpPr>
        <p:spPr>
          <a:xfrm>
            <a:off x="260350" y="1047750"/>
            <a:ext cx="6494463" cy="4879975"/>
          </a:xfrm>
          <a:prstGeom prst="rect">
            <a:avLst/>
          </a:prstGeom>
        </p:spPr>
        <p:txBody>
          <a:bodyPr/>
          <a:lstStyle/>
          <a:p>
            <a:pPr marL="1795463" indent="-1795463" fontAlgn="auto">
              <a:spcBef>
                <a:spcPts val="1200"/>
              </a:spcBef>
              <a:spcAft>
                <a:spcPts val="0"/>
              </a:spcAft>
              <a:buFont typeface="Arial" pitchFamily="34" charset="0"/>
              <a:buNone/>
              <a:defRPr/>
            </a:pPr>
            <a:r>
              <a:rPr lang="de-DE" sz="1600" b="1" dirty="0" err="1" smtClean="0"/>
              <a:t>customer</a:t>
            </a:r>
            <a:r>
              <a:rPr lang="de-DE" sz="1600" b="1" dirty="0" smtClean="0"/>
              <a:t>: 	</a:t>
            </a:r>
            <a:r>
              <a:rPr lang="de-DE" sz="1600" dirty="0" smtClean="0"/>
              <a:t>large </a:t>
            </a:r>
            <a:r>
              <a:rPr lang="de-DE" sz="1600" dirty="0" err="1" smtClean="0"/>
              <a:t>train</a:t>
            </a:r>
            <a:r>
              <a:rPr lang="de-DE" sz="1600" dirty="0" smtClean="0"/>
              <a:t> </a:t>
            </a:r>
            <a:r>
              <a:rPr lang="de-DE" sz="1600" dirty="0" err="1" smtClean="0"/>
              <a:t>manufacturer</a:t>
            </a:r>
            <a:endParaRPr lang="de-DE" sz="1600" dirty="0"/>
          </a:p>
          <a:p>
            <a:pPr marL="1795463" indent="-1795463" fontAlgn="auto">
              <a:spcBef>
                <a:spcPts val="1200"/>
              </a:spcBef>
              <a:spcAft>
                <a:spcPts val="0"/>
              </a:spcAft>
              <a:buFont typeface="Arial" pitchFamily="34" charset="0"/>
              <a:buNone/>
              <a:defRPr/>
            </a:pPr>
            <a:r>
              <a:rPr lang="de-DE" sz="1600" b="1" dirty="0" err="1" smtClean="0"/>
              <a:t>application</a:t>
            </a:r>
            <a:r>
              <a:rPr lang="de-DE" sz="1600" b="1" dirty="0" smtClean="0"/>
              <a:t>: 	</a:t>
            </a:r>
            <a:r>
              <a:rPr lang="de-DE" sz="1600" dirty="0" err="1" smtClean="0"/>
              <a:t>complete</a:t>
            </a:r>
            <a:r>
              <a:rPr lang="de-DE" sz="1600" dirty="0" smtClean="0"/>
              <a:t> (partial off-</a:t>
            </a:r>
            <a:r>
              <a:rPr lang="de-DE" sz="1600" dirty="0" err="1" smtClean="0"/>
              <a:t>line</a:t>
            </a:r>
            <a:r>
              <a:rPr lang="de-DE" sz="1600" dirty="0" smtClean="0"/>
              <a:t>) </a:t>
            </a:r>
            <a:r>
              <a:rPr lang="de-DE" sz="1600" dirty="0" err="1" smtClean="0"/>
              <a:t>solution</a:t>
            </a:r>
            <a:r>
              <a:rPr lang="de-DE" sz="1600" dirty="0" smtClean="0"/>
              <a:t> for </a:t>
            </a:r>
            <a:r>
              <a:rPr lang="de-DE" sz="1600" dirty="0" err="1" smtClean="0"/>
              <a:t>automated</a:t>
            </a:r>
            <a:r>
              <a:rPr lang="de-DE" sz="1600" dirty="0" smtClean="0"/>
              <a:t> </a:t>
            </a:r>
            <a:r>
              <a:rPr lang="de-DE" sz="1600" dirty="0" err="1" smtClean="0"/>
              <a:t>documentation</a:t>
            </a:r>
            <a:r>
              <a:rPr lang="de-DE" sz="1600" dirty="0" smtClean="0"/>
              <a:t> </a:t>
            </a:r>
            <a:r>
              <a:rPr lang="de-DE" sz="1600" dirty="0" err="1" smtClean="0"/>
              <a:t>of</a:t>
            </a:r>
            <a:r>
              <a:rPr lang="de-DE" sz="1600" dirty="0" smtClean="0"/>
              <a:t> </a:t>
            </a:r>
            <a:r>
              <a:rPr lang="de-DE" sz="1600" dirty="0" err="1" smtClean="0"/>
              <a:t>manufacturing</a:t>
            </a:r>
            <a:r>
              <a:rPr lang="de-DE" sz="1600" dirty="0" smtClean="0"/>
              <a:t> </a:t>
            </a:r>
            <a:r>
              <a:rPr lang="de-DE" sz="1600" dirty="0" err="1" smtClean="0"/>
              <a:t>data</a:t>
            </a:r>
            <a:r>
              <a:rPr lang="de-DE" sz="1600" dirty="0" smtClean="0"/>
              <a:t> </a:t>
            </a:r>
            <a:r>
              <a:rPr lang="de-DE" sz="1600" dirty="0" err="1" smtClean="0"/>
              <a:t>and</a:t>
            </a:r>
            <a:r>
              <a:rPr lang="de-DE" sz="1600" dirty="0" smtClean="0"/>
              <a:t> MRO </a:t>
            </a:r>
            <a:r>
              <a:rPr lang="de-DE" sz="1600" dirty="0" err="1" smtClean="0"/>
              <a:t>process</a:t>
            </a:r>
            <a:endParaRPr lang="de-DE" sz="1600" dirty="0" smtClean="0"/>
          </a:p>
          <a:p>
            <a:pPr marL="0" indent="0" fontAlgn="auto">
              <a:spcBef>
                <a:spcPts val="600"/>
              </a:spcBef>
              <a:spcAft>
                <a:spcPts val="0"/>
              </a:spcAft>
              <a:buFont typeface="Arial" pitchFamily="34" charset="0"/>
              <a:buNone/>
              <a:defRPr/>
            </a:pPr>
            <a:r>
              <a:rPr lang="de-DE" sz="1600" b="1" dirty="0" err="1" smtClean="0"/>
              <a:t>customer</a:t>
            </a:r>
            <a:r>
              <a:rPr lang="de-DE" sz="1600" b="1" dirty="0" smtClean="0"/>
              <a:t> </a:t>
            </a:r>
            <a:r>
              <a:rPr lang="de-DE" sz="1600" b="1" dirty="0" err="1" smtClean="0"/>
              <a:t>advantage</a:t>
            </a:r>
            <a:r>
              <a:rPr lang="de-DE" sz="1600" b="1" dirty="0" smtClean="0"/>
              <a:t>: </a:t>
            </a:r>
          </a:p>
          <a:p>
            <a:pPr marL="285750" indent="-285750" fontAlgn="auto">
              <a:spcBef>
                <a:spcPts val="600"/>
              </a:spcBef>
              <a:spcAft>
                <a:spcPts val="0"/>
              </a:spcAft>
              <a:buClr>
                <a:schemeClr val="accent1"/>
              </a:buClr>
              <a:buFont typeface="Wingdings" panose="05000000000000000000" pitchFamily="2" charset="2"/>
              <a:buChar char="§"/>
              <a:defRPr/>
            </a:pPr>
            <a:r>
              <a:rPr lang="de-DE" sz="1800" dirty="0"/>
              <a:t>high </a:t>
            </a:r>
            <a:r>
              <a:rPr lang="de-DE" sz="1800" dirty="0" err="1"/>
              <a:t>data</a:t>
            </a:r>
            <a:r>
              <a:rPr lang="de-DE" sz="1800" dirty="0"/>
              <a:t> </a:t>
            </a:r>
            <a:r>
              <a:rPr lang="de-DE" sz="1800" dirty="0" err="1"/>
              <a:t>quality</a:t>
            </a:r>
            <a:r>
              <a:rPr lang="de-DE" sz="1800" dirty="0"/>
              <a:t> (</a:t>
            </a:r>
            <a:r>
              <a:rPr lang="de-DE" sz="1800" dirty="0" err="1"/>
              <a:t>documentation</a:t>
            </a:r>
            <a:r>
              <a:rPr lang="de-DE" sz="1800" dirty="0"/>
              <a:t> </a:t>
            </a:r>
            <a:r>
              <a:rPr lang="de-DE" sz="1800" dirty="0" err="1"/>
              <a:t>of</a:t>
            </a:r>
            <a:r>
              <a:rPr lang="de-DE" sz="1800" dirty="0"/>
              <a:t> </a:t>
            </a:r>
            <a:r>
              <a:rPr lang="de-DE" sz="1800" dirty="0" err="1"/>
              <a:t>product</a:t>
            </a:r>
            <a:r>
              <a:rPr lang="de-DE" sz="1800" dirty="0"/>
              <a:t> &amp; </a:t>
            </a:r>
            <a:r>
              <a:rPr lang="de-DE" sz="1800" dirty="0" err="1"/>
              <a:t>serial</a:t>
            </a:r>
            <a:r>
              <a:rPr lang="de-DE" sz="1800" dirty="0"/>
              <a:t> &amp; </a:t>
            </a:r>
            <a:r>
              <a:rPr lang="de-DE" sz="1800" dirty="0" err="1"/>
              <a:t>version</a:t>
            </a:r>
            <a:r>
              <a:rPr lang="de-DE" sz="1800" dirty="0"/>
              <a:t>)</a:t>
            </a:r>
          </a:p>
          <a:p>
            <a:pPr marL="285750" indent="-285750" fontAlgn="auto">
              <a:spcBef>
                <a:spcPts val="600"/>
              </a:spcBef>
              <a:spcAft>
                <a:spcPts val="0"/>
              </a:spcAft>
              <a:buClr>
                <a:schemeClr val="accent1"/>
              </a:buClr>
              <a:buFont typeface="Wingdings" panose="05000000000000000000" pitchFamily="2" charset="2"/>
              <a:buChar char="§"/>
              <a:defRPr/>
            </a:pPr>
            <a:r>
              <a:rPr lang="de-DE" sz="1800" dirty="0" err="1"/>
              <a:t>connection</a:t>
            </a:r>
            <a:r>
              <a:rPr lang="de-DE" sz="1800" dirty="0"/>
              <a:t> </a:t>
            </a:r>
            <a:r>
              <a:rPr lang="de-DE" sz="1800" dirty="0" err="1"/>
              <a:t>to</a:t>
            </a:r>
            <a:r>
              <a:rPr lang="de-DE" sz="1800" dirty="0"/>
              <a:t> </a:t>
            </a:r>
            <a:r>
              <a:rPr lang="de-DE" sz="1800" dirty="0" err="1"/>
              <a:t>central</a:t>
            </a:r>
            <a:r>
              <a:rPr lang="de-DE" sz="1800" dirty="0"/>
              <a:t> QM</a:t>
            </a:r>
          </a:p>
          <a:p>
            <a:pPr marL="285750" indent="-285750" fontAlgn="auto">
              <a:spcBef>
                <a:spcPts val="600"/>
              </a:spcBef>
              <a:spcAft>
                <a:spcPts val="0"/>
              </a:spcAft>
              <a:buClr>
                <a:schemeClr val="accent1"/>
              </a:buClr>
              <a:buFont typeface="Wingdings" panose="05000000000000000000" pitchFamily="2" charset="2"/>
              <a:buChar char="§"/>
              <a:defRPr/>
            </a:pPr>
            <a:r>
              <a:rPr lang="de-DE" sz="1800" dirty="0"/>
              <a:t>time &amp; </a:t>
            </a:r>
            <a:r>
              <a:rPr lang="de-DE" sz="1800" dirty="0" err="1"/>
              <a:t>cost</a:t>
            </a:r>
            <a:r>
              <a:rPr lang="de-DE" sz="1800" dirty="0"/>
              <a:t> </a:t>
            </a:r>
            <a:r>
              <a:rPr lang="de-DE" sz="1800" dirty="0" err="1"/>
              <a:t>savings</a:t>
            </a:r>
            <a:endParaRPr lang="de-DE" sz="1800" dirty="0"/>
          </a:p>
          <a:p>
            <a:pPr marL="285750" indent="-285750" fontAlgn="auto">
              <a:spcBef>
                <a:spcPts val="600"/>
              </a:spcBef>
              <a:spcAft>
                <a:spcPts val="0"/>
              </a:spcAft>
              <a:buClr>
                <a:schemeClr val="accent1"/>
              </a:buClr>
              <a:buFont typeface="Wingdings" panose="05000000000000000000" pitchFamily="2" charset="2"/>
              <a:buChar char="§"/>
              <a:defRPr/>
            </a:pPr>
            <a:r>
              <a:rPr lang="de-DE" sz="1800" dirty="0" err="1" smtClean="0"/>
              <a:t>process-dependent</a:t>
            </a:r>
            <a:r>
              <a:rPr lang="de-DE" sz="1800" dirty="0" smtClean="0"/>
              <a:t> </a:t>
            </a:r>
            <a:r>
              <a:rPr lang="de-DE" sz="1800" dirty="0" err="1" smtClean="0"/>
              <a:t>user</a:t>
            </a:r>
            <a:r>
              <a:rPr lang="de-DE" sz="1800" dirty="0" smtClean="0"/>
              <a:t> </a:t>
            </a:r>
            <a:r>
              <a:rPr lang="de-DE" sz="1800" dirty="0" err="1"/>
              <a:t>rights</a:t>
            </a:r>
            <a:r>
              <a:rPr lang="de-DE" sz="1800" dirty="0"/>
              <a:t>  </a:t>
            </a:r>
          </a:p>
          <a:p>
            <a:pPr marL="450850" indent="0" fontAlgn="auto">
              <a:spcBef>
                <a:spcPts val="600"/>
              </a:spcBef>
              <a:spcAft>
                <a:spcPts val="0"/>
              </a:spcAft>
              <a:buFont typeface="Arial" pitchFamily="34" charset="0"/>
              <a:buNone/>
              <a:defRPr/>
            </a:pPr>
            <a:r>
              <a:rPr lang="de-DE" sz="1600" b="1" dirty="0" smtClean="0"/>
              <a:t>  </a:t>
            </a:r>
          </a:p>
          <a:p>
            <a:pPr marL="0" indent="0" fontAlgn="auto">
              <a:spcBef>
                <a:spcPts val="600"/>
              </a:spcBef>
              <a:spcAft>
                <a:spcPts val="0"/>
              </a:spcAft>
              <a:buFont typeface="Arial" pitchFamily="34" charset="0"/>
              <a:buNone/>
              <a:defRPr/>
            </a:pPr>
            <a:r>
              <a:rPr lang="de-DE" sz="1600" b="1" dirty="0" err="1" smtClean="0"/>
              <a:t>used</a:t>
            </a:r>
            <a:r>
              <a:rPr lang="de-DE" sz="1600" b="1" dirty="0" smtClean="0"/>
              <a:t> </a:t>
            </a:r>
            <a:r>
              <a:rPr lang="de-DE" sz="1600" b="1" dirty="0" err="1" smtClean="0"/>
              <a:t>components</a:t>
            </a:r>
            <a:r>
              <a:rPr lang="de-DE" sz="1600" b="1" dirty="0" smtClean="0"/>
              <a:t>: </a:t>
            </a:r>
          </a:p>
          <a:p>
            <a:pPr marL="285750" indent="-285750" fontAlgn="auto">
              <a:spcBef>
                <a:spcPts val="600"/>
              </a:spcBef>
              <a:spcAft>
                <a:spcPts val="0"/>
              </a:spcAft>
              <a:buClr>
                <a:schemeClr val="accent1"/>
              </a:buClr>
              <a:buFont typeface="Wingdings" panose="05000000000000000000" pitchFamily="2" charset="2"/>
              <a:buChar char="§"/>
              <a:defRPr/>
            </a:pPr>
            <a:r>
              <a:rPr lang="de-DE" sz="1800" dirty="0" err="1" smtClean="0"/>
              <a:t>Locomotive</a:t>
            </a:r>
            <a:r>
              <a:rPr lang="de-DE" sz="1800" dirty="0" smtClean="0"/>
              <a:t> </a:t>
            </a:r>
            <a:r>
              <a:rPr lang="de-DE" sz="1800" dirty="0" err="1"/>
              <a:t>transponder</a:t>
            </a:r>
            <a:r>
              <a:rPr lang="de-DE" sz="1800" dirty="0"/>
              <a:t> </a:t>
            </a:r>
            <a:r>
              <a:rPr lang="de-DE" sz="1800" dirty="0" err="1"/>
              <a:t>with</a:t>
            </a:r>
            <a:r>
              <a:rPr lang="de-DE" sz="1800" dirty="0"/>
              <a:t> </a:t>
            </a:r>
            <a:r>
              <a:rPr lang="de-DE" sz="1800" dirty="0">
                <a:solidFill>
                  <a:srgbClr val="FF0000"/>
                </a:solidFill>
              </a:rPr>
              <a:t>8 </a:t>
            </a:r>
            <a:r>
              <a:rPr lang="de-DE" sz="1800" dirty="0" err="1">
                <a:solidFill>
                  <a:srgbClr val="FF0000"/>
                </a:solidFill>
              </a:rPr>
              <a:t>kByte</a:t>
            </a:r>
            <a:r>
              <a:rPr lang="de-DE" sz="1800" dirty="0">
                <a:solidFill>
                  <a:srgbClr val="FF0000"/>
                </a:solidFill>
              </a:rPr>
              <a:t> </a:t>
            </a:r>
            <a:r>
              <a:rPr lang="de-DE" sz="1800" dirty="0" err="1">
                <a:solidFill>
                  <a:srgbClr val="FF0000"/>
                </a:solidFill>
              </a:rPr>
              <a:t>user</a:t>
            </a:r>
            <a:r>
              <a:rPr lang="de-DE" sz="1800" dirty="0">
                <a:solidFill>
                  <a:srgbClr val="FF0000"/>
                </a:solidFill>
              </a:rPr>
              <a:t> </a:t>
            </a:r>
            <a:r>
              <a:rPr lang="de-DE" sz="1800" dirty="0" err="1">
                <a:solidFill>
                  <a:srgbClr val="FF0000"/>
                </a:solidFill>
              </a:rPr>
              <a:t>memory</a:t>
            </a:r>
            <a:endParaRPr lang="de-DE" sz="1800" dirty="0">
              <a:solidFill>
                <a:srgbClr val="FF0000"/>
              </a:solidFill>
            </a:endParaRPr>
          </a:p>
          <a:p>
            <a:pPr marL="285750" indent="-285750" fontAlgn="auto">
              <a:spcBef>
                <a:spcPts val="600"/>
              </a:spcBef>
              <a:spcAft>
                <a:spcPts val="0"/>
              </a:spcAft>
              <a:buClr>
                <a:schemeClr val="accent1"/>
              </a:buClr>
              <a:buFont typeface="Wingdings" panose="05000000000000000000" pitchFamily="2" charset="2"/>
              <a:buChar char="§"/>
              <a:defRPr/>
            </a:pPr>
            <a:r>
              <a:rPr lang="de-DE" sz="1800" dirty="0" err="1" smtClean="0"/>
              <a:t>equipment</a:t>
            </a:r>
            <a:r>
              <a:rPr lang="de-DE" sz="1800" dirty="0" smtClean="0"/>
              <a:t> </a:t>
            </a:r>
            <a:r>
              <a:rPr lang="de-DE" sz="1800" dirty="0" err="1" smtClean="0"/>
              <a:t>transponder</a:t>
            </a:r>
            <a:r>
              <a:rPr lang="de-DE" sz="1800" dirty="0" smtClean="0"/>
              <a:t> </a:t>
            </a:r>
            <a:r>
              <a:rPr lang="de-DE" sz="1800" dirty="0" err="1"/>
              <a:t>with</a:t>
            </a:r>
            <a:r>
              <a:rPr lang="de-DE" sz="1800" dirty="0"/>
              <a:t> 384 Byte </a:t>
            </a:r>
            <a:r>
              <a:rPr lang="de-DE" sz="1800" dirty="0" err="1"/>
              <a:t>user</a:t>
            </a:r>
            <a:r>
              <a:rPr lang="de-DE" sz="1800" dirty="0"/>
              <a:t> </a:t>
            </a:r>
            <a:r>
              <a:rPr lang="de-DE" sz="1800" dirty="0" err="1"/>
              <a:t>memory</a:t>
            </a:r>
            <a:endParaRPr lang="de-DE" sz="1800" dirty="0"/>
          </a:p>
          <a:p>
            <a:pPr marL="285750" indent="-285750" fontAlgn="auto">
              <a:spcBef>
                <a:spcPts val="600"/>
              </a:spcBef>
              <a:spcAft>
                <a:spcPts val="0"/>
              </a:spcAft>
              <a:buClr>
                <a:schemeClr val="accent1"/>
              </a:buClr>
              <a:buFont typeface="Wingdings" panose="05000000000000000000" pitchFamily="2" charset="2"/>
              <a:buChar char="§"/>
              <a:defRPr/>
            </a:pPr>
            <a:r>
              <a:rPr lang="de-DE" sz="1800" dirty="0" smtClean="0"/>
              <a:t>Nordic ID </a:t>
            </a:r>
            <a:r>
              <a:rPr lang="de-DE" sz="1800" dirty="0" err="1" smtClean="0"/>
              <a:t>handheld</a:t>
            </a:r>
            <a:endParaRPr lang="de-DE" sz="1800" dirty="0"/>
          </a:p>
        </p:txBody>
      </p:sp>
      <p:sp>
        <p:nvSpPr>
          <p:cNvPr id="53250" name="Rectangle 2"/>
          <p:cNvSpPr>
            <a:spLocks noChangeArrowheads="1"/>
          </p:cNvSpPr>
          <p:nvPr/>
        </p:nvSpPr>
        <p:spPr bwMode="auto">
          <a:xfrm>
            <a:off x="0" y="4318000"/>
            <a:ext cx="1366838" cy="900113"/>
          </a:xfrm>
          <a:prstGeom prst="rect">
            <a:avLst/>
          </a:prstGeom>
          <a:noFill/>
          <a:ln w="9525">
            <a:noFill/>
            <a:miter lim="800000"/>
            <a:headEnd/>
            <a:tailEnd/>
          </a:ln>
        </p:spPr>
        <p:txBody>
          <a:bodyPr lIns="90000" tIns="0" rIns="90000" bIns="0"/>
          <a:lstStyle/>
          <a:p>
            <a:pPr algn="ctr">
              <a:spcBef>
                <a:spcPts val="200"/>
              </a:spcBef>
              <a:buClr>
                <a:srgbClr val="FCD016"/>
              </a:buClr>
              <a:buFont typeface="Wingdings" pitchFamily="2" charset="2"/>
              <a:buNone/>
            </a:pPr>
            <a:endParaRPr lang="ru-RU" sz="1200"/>
          </a:p>
        </p:txBody>
      </p:sp>
      <p:sp>
        <p:nvSpPr>
          <p:cNvPr id="53251" name="Rectangle 3"/>
          <p:cNvSpPr>
            <a:spLocks noGrp="1" noChangeArrowheads="1"/>
          </p:cNvSpPr>
          <p:nvPr>
            <p:ph type="title"/>
          </p:nvPr>
        </p:nvSpPr>
        <p:spPr bwMode="auto">
          <a:xfrm>
            <a:off x="328613" y="279400"/>
            <a:ext cx="7237412" cy="390525"/>
          </a:xfrm>
          <a:noFill/>
          <a:ln>
            <a:miter lim="800000"/>
            <a:headEnd/>
            <a:tailEnd/>
          </a:ln>
        </p:spPr>
        <p:txBody>
          <a:bodyPr vert="horz" wrap="square" numCol="1" anchor="t" anchorCtr="0" compatLnSpc="1">
            <a:prstTxWarp prst="textNoShape">
              <a:avLst/>
            </a:prstTxWarp>
          </a:bodyPr>
          <a:lstStyle/>
          <a:p>
            <a:r>
              <a:rPr lang="en-US" smtClean="0"/>
              <a:t>solution for assembly and maintenance</a:t>
            </a:r>
            <a:br>
              <a:rPr lang="en-US" smtClean="0"/>
            </a:br>
            <a:r>
              <a:rPr lang="en-US" smtClean="0"/>
              <a:t/>
            </a:r>
            <a:br>
              <a:rPr lang="en-US" smtClean="0"/>
            </a:br>
            <a:endParaRPr lang="en-US" smtClean="0"/>
          </a:p>
        </p:txBody>
      </p:sp>
      <p:grpSp>
        <p:nvGrpSpPr>
          <p:cNvPr id="53252" name="Gruppieren 9"/>
          <p:cNvGrpSpPr>
            <a:grpSpLocks/>
          </p:cNvGrpSpPr>
          <p:nvPr/>
        </p:nvGrpSpPr>
        <p:grpSpPr bwMode="auto">
          <a:xfrm>
            <a:off x="7351713" y="1047750"/>
            <a:ext cx="1792287" cy="3740150"/>
            <a:chOff x="6411575" y="2124916"/>
            <a:chExt cx="1791911" cy="3739662"/>
          </a:xfrm>
        </p:grpSpPr>
        <p:pic>
          <p:nvPicPr>
            <p:cNvPr id="53255" name="Grafik 10"/>
            <p:cNvPicPr>
              <a:picLocks noChangeAspect="1" noChangeArrowheads="1"/>
            </p:cNvPicPr>
            <p:nvPr/>
          </p:nvPicPr>
          <p:blipFill>
            <a:blip r:embed="rId3"/>
            <a:srcRect/>
            <a:stretch>
              <a:fillRect/>
            </a:stretch>
          </p:blipFill>
          <p:spPr bwMode="auto">
            <a:xfrm>
              <a:off x="6411575" y="2124916"/>
              <a:ext cx="1791910" cy="2597481"/>
            </a:xfrm>
            <a:prstGeom prst="rect">
              <a:avLst/>
            </a:prstGeom>
            <a:noFill/>
            <a:ln w="9525">
              <a:noFill/>
              <a:miter lim="800000"/>
              <a:headEnd/>
              <a:tailEnd/>
            </a:ln>
          </p:spPr>
        </p:pic>
        <p:pic>
          <p:nvPicPr>
            <p:cNvPr id="53256" name="Grafik 11"/>
            <p:cNvPicPr>
              <a:picLocks noChangeAspect="1" noChangeArrowheads="1"/>
            </p:cNvPicPr>
            <p:nvPr/>
          </p:nvPicPr>
          <p:blipFill>
            <a:blip r:embed="rId4"/>
            <a:srcRect/>
            <a:stretch>
              <a:fillRect/>
            </a:stretch>
          </p:blipFill>
          <p:spPr bwMode="auto">
            <a:xfrm>
              <a:off x="6411575" y="4744466"/>
              <a:ext cx="1791911" cy="1120112"/>
            </a:xfrm>
            <a:prstGeom prst="rect">
              <a:avLst/>
            </a:prstGeom>
            <a:noFill/>
            <a:ln w="9525">
              <a:noFill/>
              <a:miter lim="800000"/>
              <a:headEnd/>
              <a:tailEnd/>
            </a:ln>
          </p:spPr>
        </p:pic>
      </p:grpSp>
      <p:pic>
        <p:nvPicPr>
          <p:cNvPr id="53253" name="Picture 2"/>
          <p:cNvPicPr>
            <a:picLocks noChangeAspect="1" noChangeArrowheads="1"/>
          </p:cNvPicPr>
          <p:nvPr/>
        </p:nvPicPr>
        <p:blipFill>
          <a:blip r:embed="rId5"/>
          <a:srcRect/>
          <a:stretch>
            <a:fillRect/>
          </a:stretch>
        </p:blipFill>
        <p:spPr bwMode="auto">
          <a:xfrm>
            <a:off x="5016500" y="2593975"/>
            <a:ext cx="2046288" cy="1649413"/>
          </a:xfrm>
          <a:prstGeom prst="rect">
            <a:avLst/>
          </a:prstGeom>
          <a:noFill/>
          <a:ln w="9525">
            <a:noFill/>
            <a:miter lim="800000"/>
            <a:headEnd/>
            <a:tailEnd/>
          </a:ln>
        </p:spPr>
      </p:pic>
      <p:pic>
        <p:nvPicPr>
          <p:cNvPr id="53254" name="Picture 2"/>
          <p:cNvPicPr>
            <a:picLocks noChangeAspect="1" noChangeArrowheads="1"/>
          </p:cNvPicPr>
          <p:nvPr/>
        </p:nvPicPr>
        <p:blipFill>
          <a:blip r:embed="rId6"/>
          <a:srcRect/>
          <a:stretch>
            <a:fillRect/>
          </a:stretch>
        </p:blipFill>
        <p:spPr bwMode="auto">
          <a:xfrm>
            <a:off x="6264275" y="4948238"/>
            <a:ext cx="1803400" cy="14684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el 1"/>
          <p:cNvSpPr>
            <a:spLocks noGrp="1"/>
          </p:cNvSpPr>
          <p:nvPr>
            <p:ph type="title"/>
          </p:nvPr>
        </p:nvSpPr>
        <p:spPr bwMode="auto">
          <a:xfrm>
            <a:off x="444500" y="153988"/>
            <a:ext cx="7542213" cy="355600"/>
          </a:xfrm>
          <a:noFill/>
          <a:ln>
            <a:miter lim="800000"/>
            <a:headEnd/>
            <a:tailEnd/>
          </a:ln>
        </p:spPr>
        <p:txBody>
          <a:bodyPr vert="horz" wrap="square" numCol="1" anchor="t" anchorCtr="0" compatLnSpc="1">
            <a:prstTxWarp prst="textNoShape">
              <a:avLst/>
            </a:prstTxWarp>
          </a:bodyPr>
          <a:lstStyle/>
          <a:p>
            <a:r>
              <a:rPr lang="de-DE" smtClean="0"/>
              <a:t>Expertise in solutions</a:t>
            </a:r>
          </a:p>
        </p:txBody>
      </p:sp>
      <p:sp>
        <p:nvSpPr>
          <p:cNvPr id="55298" name="Textplatzhalter 4"/>
          <p:cNvSpPr txBox="1">
            <a:spLocks/>
          </p:cNvSpPr>
          <p:nvPr/>
        </p:nvSpPr>
        <p:spPr bwMode="auto">
          <a:xfrm>
            <a:off x="436563" y="1044575"/>
            <a:ext cx="8556625" cy="5246688"/>
          </a:xfrm>
          <a:prstGeom prst="rect">
            <a:avLst/>
          </a:prstGeom>
          <a:solidFill>
            <a:srgbClr val="5D90B3">
              <a:alpha val="59999"/>
            </a:srgbClr>
          </a:solidFill>
          <a:ln w="9525">
            <a:noFill/>
            <a:miter lim="800000"/>
            <a:headEnd/>
            <a:tailEnd/>
          </a:ln>
        </p:spPr>
        <p:txBody>
          <a:bodyPr/>
          <a:lstStyle/>
          <a:p>
            <a:pPr>
              <a:spcBef>
                <a:spcPct val="20000"/>
              </a:spcBef>
              <a:buFont typeface="Arial" charset="0"/>
              <a:buNone/>
            </a:pPr>
            <a:r>
              <a:rPr lang="de-DE" sz="1600" b="1">
                <a:solidFill>
                  <a:srgbClr val="FFFFFF"/>
                </a:solidFill>
                <a:latin typeface="CorporateSPro-Regular"/>
              </a:rPr>
              <a:t>services  cover the entire process chain within the company from idea to the successful implementation of the solution as  well as support of the supplied components. </a:t>
            </a:r>
          </a:p>
          <a:p>
            <a:pPr>
              <a:spcBef>
                <a:spcPct val="20000"/>
              </a:spcBef>
              <a:buFont typeface="Arial" charset="0"/>
              <a:buNone/>
            </a:pPr>
            <a:endParaRPr lang="de-DE" sz="1600">
              <a:solidFill>
                <a:schemeClr val="bg1"/>
              </a:solidFill>
            </a:endParaRPr>
          </a:p>
        </p:txBody>
      </p:sp>
      <p:graphicFrame>
        <p:nvGraphicFramePr>
          <p:cNvPr id="5" name="Tabelle 4"/>
          <p:cNvGraphicFramePr>
            <a:graphicFrameLocks noGrp="1"/>
          </p:cNvGraphicFramePr>
          <p:nvPr/>
        </p:nvGraphicFramePr>
        <p:xfrm>
          <a:off x="395288" y="2144713"/>
          <a:ext cx="8640762" cy="3657600"/>
        </p:xfrm>
        <a:graphic>
          <a:graphicData uri="http://schemas.openxmlformats.org/drawingml/2006/table">
            <a:tbl>
              <a:tblPr firstRow="1" bandRow="1">
                <a:tableStyleId>{5C22544A-7EE6-4342-B048-85BDC9FD1C3A}</a:tableStyleId>
              </a:tblPr>
              <a:tblGrid>
                <a:gridCol w="4752528"/>
                <a:gridCol w="3888432"/>
              </a:tblGrid>
              <a:tr h="514343">
                <a:tc>
                  <a:txBody>
                    <a:bodyPr/>
                    <a:lstStyle/>
                    <a:p>
                      <a:pPr marL="285750" indent="-285750">
                        <a:buClr>
                          <a:schemeClr val="accent1"/>
                        </a:buClr>
                        <a:buSzPct val="130000"/>
                        <a:buFont typeface="Wingdings" pitchFamily="2" charset="2"/>
                        <a:buChar char="§"/>
                      </a:pPr>
                      <a:r>
                        <a:rPr lang="de-DE" sz="1400" b="1" i="0" u="none" strike="noStrike" kern="1200" baseline="0" dirty="0" smtClean="0">
                          <a:solidFill>
                            <a:schemeClr val="tx1"/>
                          </a:solidFill>
                          <a:latin typeface="+mn-lt"/>
                          <a:ea typeface="+mn-ea"/>
                          <a:cs typeface="+mn-cs"/>
                        </a:rPr>
                        <a:t>Project </a:t>
                      </a:r>
                      <a:r>
                        <a:rPr lang="de-DE" sz="1400" b="1" i="0" u="none" strike="noStrike" kern="1200" baseline="0" dirty="0" err="1" smtClean="0">
                          <a:solidFill>
                            <a:schemeClr val="tx1"/>
                          </a:solidFill>
                          <a:latin typeface="+mn-lt"/>
                          <a:ea typeface="+mn-ea"/>
                          <a:cs typeface="+mn-cs"/>
                        </a:rPr>
                        <a:t>management</a:t>
                      </a:r>
                      <a:r>
                        <a:rPr lang="de-DE" sz="1400" b="1" i="0" u="none" strike="noStrike" kern="1200" baseline="0" dirty="0" smtClean="0">
                          <a:solidFill>
                            <a:schemeClr val="tx1"/>
                          </a:solidFill>
                          <a:latin typeface="+mn-lt"/>
                          <a:ea typeface="+mn-ea"/>
                          <a:cs typeface="+mn-cs"/>
                        </a:rPr>
                        <a:t/>
                      </a:r>
                      <a:br>
                        <a:rPr lang="de-DE" sz="1400" b="1" i="0" u="none" strike="noStrike" kern="1200" baseline="0" dirty="0" smtClean="0">
                          <a:solidFill>
                            <a:schemeClr val="tx1"/>
                          </a:solidFill>
                          <a:latin typeface="+mn-lt"/>
                          <a:ea typeface="+mn-ea"/>
                          <a:cs typeface="+mn-cs"/>
                        </a:rPr>
                      </a:br>
                      <a:r>
                        <a:rPr lang="de-DE" sz="1400" b="0" i="0" u="none" strike="noStrike" kern="1200" baseline="0" dirty="0" err="1" smtClean="0">
                          <a:solidFill>
                            <a:schemeClr val="tx1"/>
                          </a:solidFill>
                          <a:latin typeface="+mn-lt"/>
                          <a:ea typeface="+mn-ea"/>
                          <a:cs typeface="+mn-cs"/>
                        </a:rPr>
                        <a:t>Control</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and</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managment</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of</a:t>
                      </a:r>
                      <a:r>
                        <a:rPr lang="de-DE" sz="1400" b="0" i="0" u="none" strike="noStrike" kern="1200" baseline="0" dirty="0" smtClean="0">
                          <a:solidFill>
                            <a:schemeClr val="tx1"/>
                          </a:solidFill>
                          <a:latin typeface="+mn-lt"/>
                          <a:ea typeface="+mn-ea"/>
                          <a:cs typeface="+mn-cs"/>
                        </a:rPr>
                        <a:t> Auto-ID </a:t>
                      </a:r>
                      <a:r>
                        <a:rPr lang="de-DE" sz="1400" b="0" i="0" u="none" strike="noStrike" kern="1200" baseline="0" dirty="0" err="1" smtClean="0">
                          <a:solidFill>
                            <a:schemeClr val="tx1"/>
                          </a:solidFill>
                          <a:latin typeface="+mn-lt"/>
                          <a:ea typeface="+mn-ea"/>
                          <a:cs typeface="+mn-cs"/>
                        </a:rPr>
                        <a:t>projects</a:t>
                      </a:r>
                      <a:endParaRPr lang="de-DE" sz="1400" b="1" i="0" u="none" strike="noStrike" kern="1200" baseline="0" dirty="0" smtClean="0">
                        <a:solidFill>
                          <a:schemeClr val="tx1"/>
                        </a:solidFill>
                        <a:latin typeface="+mn-lt"/>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
                          <a:schemeClr val="accent1"/>
                        </a:buClr>
                        <a:buSzPct val="130000"/>
                        <a:buFont typeface="Wingdings" pitchFamily="2" charset="2"/>
                        <a:buChar char="§"/>
                        <a:tabLst/>
                        <a:defRPr/>
                      </a:pPr>
                      <a:r>
                        <a:rPr lang="de-DE" sz="1400" b="1" i="0" u="none" strike="noStrike" kern="1200" baseline="0" dirty="0" smtClean="0">
                          <a:solidFill>
                            <a:schemeClr val="tx1"/>
                          </a:solidFill>
                          <a:latin typeface="+mn-lt"/>
                          <a:ea typeface="+mn-ea"/>
                          <a:cs typeface="+mn-cs"/>
                        </a:rPr>
                        <a:t>Training</a:t>
                      </a:r>
                      <a:br>
                        <a:rPr lang="de-DE" sz="1400" b="1" i="0" u="none" strike="noStrike" kern="1200" baseline="0" dirty="0" smtClean="0">
                          <a:solidFill>
                            <a:schemeClr val="tx1"/>
                          </a:solidFill>
                          <a:latin typeface="+mn-lt"/>
                          <a:ea typeface="+mn-ea"/>
                          <a:cs typeface="+mn-cs"/>
                        </a:rPr>
                      </a:br>
                      <a:r>
                        <a:rPr lang="de-DE" sz="1400" b="0" i="0" u="none" strike="noStrike" kern="1200" baseline="0" dirty="0" smtClean="0">
                          <a:solidFill>
                            <a:schemeClr val="tx1"/>
                          </a:solidFill>
                          <a:latin typeface="+mn-lt"/>
                          <a:ea typeface="+mn-ea"/>
                          <a:cs typeface="+mn-cs"/>
                        </a:rPr>
                        <a:t>Provision </a:t>
                      </a:r>
                      <a:r>
                        <a:rPr lang="de-DE" sz="1400" b="0" i="0" u="none" strike="noStrike" kern="1200" baseline="0" dirty="0" err="1" smtClean="0">
                          <a:solidFill>
                            <a:schemeClr val="tx1"/>
                          </a:solidFill>
                          <a:latin typeface="+mn-lt"/>
                          <a:ea typeface="+mn-ea"/>
                          <a:cs typeface="+mn-cs"/>
                        </a:rPr>
                        <a:t>of</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user</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training</a:t>
                      </a:r>
                      <a:endParaRPr lang="de-DE" sz="1400" b="1" i="0" u="none" strike="noStrike" kern="1200" baseline="0" dirty="0" smtClean="0">
                        <a:solidFill>
                          <a:schemeClr val="tx1"/>
                        </a:solidFill>
                        <a:latin typeface="+mn-lt"/>
                        <a:ea typeface="+mn-ea"/>
                        <a:cs typeface="+mn-cs"/>
                      </a:endParaRPr>
                    </a:p>
                    <a:p>
                      <a:endParaRPr lang="de-DE" sz="1400" baseline="0" dirty="0">
                        <a:solidFill>
                          <a:schemeClr val="tx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514343">
                <a:tc>
                  <a:txBody>
                    <a:bodyPr/>
                    <a:lstStyle/>
                    <a:p>
                      <a:pPr marL="285750" marR="0" indent="-285750" algn="l" defTabSz="914400" rtl="0" eaLnBrk="1" fontAlgn="auto" latinLnBrk="0" hangingPunct="1">
                        <a:lnSpc>
                          <a:spcPct val="100000"/>
                        </a:lnSpc>
                        <a:spcBef>
                          <a:spcPts val="0"/>
                        </a:spcBef>
                        <a:spcAft>
                          <a:spcPts val="0"/>
                        </a:spcAft>
                        <a:buClr>
                          <a:schemeClr val="accent1"/>
                        </a:buClr>
                        <a:buSzPct val="130000"/>
                        <a:buFont typeface="Wingdings" pitchFamily="2" charset="2"/>
                        <a:buChar char="§"/>
                        <a:tabLst/>
                        <a:defRPr/>
                      </a:pPr>
                      <a:r>
                        <a:rPr lang="de-DE" sz="1400" b="1" baseline="0" dirty="0" smtClean="0">
                          <a:solidFill>
                            <a:schemeClr val="tx1"/>
                          </a:solidFill>
                        </a:rPr>
                        <a:t>Business </a:t>
                      </a:r>
                      <a:r>
                        <a:rPr lang="de-DE" sz="1400" b="1" baseline="0" dirty="0" err="1" smtClean="0">
                          <a:solidFill>
                            <a:schemeClr val="tx1"/>
                          </a:solidFill>
                        </a:rPr>
                        <a:t>process</a:t>
                      </a:r>
                      <a:r>
                        <a:rPr lang="de-DE" sz="1400" b="1" baseline="0" dirty="0" smtClean="0">
                          <a:solidFill>
                            <a:schemeClr val="tx1"/>
                          </a:solidFill>
                        </a:rPr>
                        <a:t> </a:t>
                      </a:r>
                      <a:r>
                        <a:rPr lang="de-DE" sz="1400" b="1" baseline="0" dirty="0" err="1" smtClean="0">
                          <a:solidFill>
                            <a:schemeClr val="tx1"/>
                          </a:solidFill>
                        </a:rPr>
                        <a:t>consulting</a:t>
                      </a:r>
                      <a:r>
                        <a:rPr lang="de-DE" sz="1400" b="1" baseline="0" dirty="0" smtClean="0">
                          <a:solidFill>
                            <a:schemeClr val="tx1"/>
                          </a:solidFill>
                        </a:rPr>
                        <a:t> </a:t>
                      </a:r>
                      <a:r>
                        <a:rPr lang="de-DE" sz="1400" b="1" baseline="0" dirty="0" err="1" smtClean="0">
                          <a:solidFill>
                            <a:schemeClr val="tx1"/>
                          </a:solidFill>
                        </a:rPr>
                        <a:t>at</a:t>
                      </a:r>
                      <a:r>
                        <a:rPr lang="de-DE" sz="1400" b="1" baseline="0" dirty="0" smtClean="0">
                          <a:solidFill>
                            <a:schemeClr val="tx1"/>
                          </a:solidFill>
                        </a:rPr>
                        <a:t> all </a:t>
                      </a:r>
                      <a:r>
                        <a:rPr lang="de-DE" sz="1400" b="1" baseline="0" dirty="0" err="1" smtClean="0">
                          <a:solidFill>
                            <a:schemeClr val="tx1"/>
                          </a:solidFill>
                        </a:rPr>
                        <a:t>levels</a:t>
                      </a:r>
                      <a:r>
                        <a:rPr lang="de-DE" sz="1400" b="1" baseline="0" dirty="0" smtClean="0">
                          <a:solidFill>
                            <a:schemeClr val="tx1"/>
                          </a:solidFill>
                        </a:rPr>
                        <a:t/>
                      </a:r>
                      <a:br>
                        <a:rPr lang="de-DE" sz="1400" b="1" baseline="0" dirty="0" smtClean="0">
                          <a:solidFill>
                            <a:schemeClr val="tx1"/>
                          </a:solidFill>
                        </a:rPr>
                      </a:br>
                      <a:r>
                        <a:rPr lang="de-DE" sz="1400" b="0" baseline="0" dirty="0" err="1" smtClean="0">
                          <a:solidFill>
                            <a:schemeClr val="tx1"/>
                          </a:solidFill>
                        </a:rPr>
                        <a:t>From</a:t>
                      </a:r>
                      <a:r>
                        <a:rPr lang="de-DE" sz="1400" b="0" baseline="0" dirty="0" smtClean="0">
                          <a:solidFill>
                            <a:schemeClr val="tx1"/>
                          </a:solidFill>
                        </a:rPr>
                        <a:t> </a:t>
                      </a:r>
                      <a:r>
                        <a:rPr lang="de-DE" sz="1400" b="0" baseline="0" dirty="0" err="1" smtClean="0">
                          <a:solidFill>
                            <a:schemeClr val="tx1"/>
                          </a:solidFill>
                        </a:rPr>
                        <a:t>object</a:t>
                      </a:r>
                      <a:r>
                        <a:rPr lang="de-DE" sz="1400" b="0" baseline="0" dirty="0" smtClean="0">
                          <a:solidFill>
                            <a:schemeClr val="tx1"/>
                          </a:solidFill>
                        </a:rPr>
                        <a:t> </a:t>
                      </a:r>
                      <a:r>
                        <a:rPr lang="de-DE" sz="1400" b="0" baseline="0" dirty="0" err="1" smtClean="0">
                          <a:solidFill>
                            <a:schemeClr val="tx1"/>
                          </a:solidFill>
                        </a:rPr>
                        <a:t>identification</a:t>
                      </a:r>
                      <a:r>
                        <a:rPr lang="de-DE" sz="1400" b="0" baseline="0" dirty="0" smtClean="0">
                          <a:solidFill>
                            <a:schemeClr val="tx1"/>
                          </a:solidFill>
                        </a:rPr>
                        <a:t> </a:t>
                      </a:r>
                      <a:r>
                        <a:rPr lang="de-DE" sz="1400" b="0" baseline="0" dirty="0" err="1" smtClean="0">
                          <a:solidFill>
                            <a:schemeClr val="tx1"/>
                          </a:solidFill>
                        </a:rPr>
                        <a:t>to</a:t>
                      </a:r>
                      <a:r>
                        <a:rPr lang="de-DE" sz="1400" b="0" baseline="0" dirty="0" smtClean="0">
                          <a:solidFill>
                            <a:schemeClr val="tx1"/>
                          </a:solidFill>
                        </a:rPr>
                        <a:t> </a:t>
                      </a:r>
                      <a:r>
                        <a:rPr lang="de-DE" sz="1400" b="0" baseline="0" dirty="0" err="1" smtClean="0">
                          <a:solidFill>
                            <a:schemeClr val="tx1"/>
                          </a:solidFill>
                        </a:rPr>
                        <a:t>processing</a:t>
                      </a:r>
                      <a:r>
                        <a:rPr lang="de-DE" sz="1400" b="0" baseline="0" dirty="0" smtClean="0">
                          <a:solidFill>
                            <a:schemeClr val="tx1"/>
                          </a:solidFill>
                        </a:rPr>
                        <a:t> in </a:t>
                      </a:r>
                      <a:r>
                        <a:rPr lang="de-DE" sz="1400" b="0" baseline="0" dirty="0" err="1" smtClean="0">
                          <a:solidFill>
                            <a:schemeClr val="tx1"/>
                          </a:solidFill>
                        </a:rPr>
                        <a:t>the</a:t>
                      </a:r>
                      <a:r>
                        <a:rPr lang="de-DE" sz="1400" b="0" baseline="0" dirty="0" smtClean="0">
                          <a:solidFill>
                            <a:schemeClr val="tx1"/>
                          </a:solidFill>
                        </a:rPr>
                        <a:t> backend </a:t>
                      </a:r>
                      <a:r>
                        <a:rPr lang="de-DE" sz="1400" b="0" baseline="0" dirty="0" err="1" smtClean="0">
                          <a:solidFill>
                            <a:schemeClr val="tx1"/>
                          </a:solidFill>
                        </a:rPr>
                        <a:t>system</a:t>
                      </a:r>
                      <a:endParaRPr lang="de-DE" sz="1400" b="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
                          <a:schemeClr val="accent1"/>
                        </a:buClr>
                        <a:buSzPct val="130000"/>
                        <a:buFont typeface="Wingdings" pitchFamily="2" charset="2"/>
                        <a:buChar char="§"/>
                        <a:tabLst/>
                        <a:defRPr/>
                      </a:pPr>
                      <a:r>
                        <a:rPr lang="de-DE" sz="1400" b="1" i="0" u="none" strike="noStrike" kern="1200" baseline="0" dirty="0" err="1" smtClean="0">
                          <a:solidFill>
                            <a:schemeClr val="tx1"/>
                          </a:solidFill>
                          <a:latin typeface="+mn-lt"/>
                          <a:ea typeface="+mn-ea"/>
                          <a:cs typeface="+mn-cs"/>
                        </a:rPr>
                        <a:t>Documentation</a:t>
                      </a:r>
                      <a:r>
                        <a:rPr lang="de-DE" sz="1400" b="1" i="0" u="none" strike="noStrike" kern="1200" baseline="0" dirty="0" smtClean="0">
                          <a:solidFill>
                            <a:schemeClr val="tx1"/>
                          </a:solidFill>
                          <a:latin typeface="+mn-lt"/>
                          <a:ea typeface="+mn-ea"/>
                          <a:cs typeface="+mn-cs"/>
                        </a:rPr>
                        <a:t/>
                      </a:r>
                      <a:br>
                        <a:rPr lang="de-DE" sz="1400" b="1" i="0" u="none" strike="noStrike" kern="1200" baseline="0" dirty="0" smtClean="0">
                          <a:solidFill>
                            <a:schemeClr val="tx1"/>
                          </a:solidFill>
                          <a:latin typeface="+mn-lt"/>
                          <a:ea typeface="+mn-ea"/>
                          <a:cs typeface="+mn-cs"/>
                        </a:rPr>
                      </a:br>
                      <a:r>
                        <a:rPr lang="de-DE" sz="1400" b="0" i="0" u="none" strike="noStrike" kern="1200" baseline="0" dirty="0" smtClean="0">
                          <a:solidFill>
                            <a:schemeClr val="tx1"/>
                          </a:solidFill>
                          <a:latin typeface="+mn-lt"/>
                          <a:ea typeface="+mn-ea"/>
                          <a:cs typeface="+mn-cs"/>
                        </a:rPr>
                        <a:t>Generation </a:t>
                      </a:r>
                      <a:r>
                        <a:rPr lang="de-DE" sz="1400" b="0" i="0" u="none" strike="noStrike" kern="1200" baseline="0" dirty="0" err="1" smtClean="0">
                          <a:solidFill>
                            <a:schemeClr val="tx1"/>
                          </a:solidFill>
                          <a:latin typeface="+mn-lt"/>
                          <a:ea typeface="+mn-ea"/>
                          <a:cs typeface="+mn-cs"/>
                        </a:rPr>
                        <a:t>of</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project</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documenation</a:t>
                      </a:r>
                      <a:endParaRPr lang="de-DE" sz="1400" b="1" i="0" u="none" strike="noStrike" kern="1200" baseline="0" dirty="0" smtClean="0">
                        <a:solidFill>
                          <a:schemeClr val="tx1"/>
                        </a:solidFill>
                        <a:latin typeface="+mn-lt"/>
                        <a:ea typeface="+mn-ea"/>
                        <a:cs typeface="+mn-cs"/>
                      </a:endParaRPr>
                    </a:p>
                    <a:p>
                      <a:endParaRPr lang="de-DE" sz="1400" baseline="0" dirty="0">
                        <a:solidFill>
                          <a:schemeClr val="tx1"/>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514343">
                <a:tc>
                  <a:txBody>
                    <a:bodyPr/>
                    <a:lstStyle/>
                    <a:p>
                      <a:pPr marL="285750" indent="-285750">
                        <a:buClr>
                          <a:schemeClr val="accent1"/>
                        </a:buClr>
                        <a:buSzPct val="130000"/>
                        <a:buFont typeface="Wingdings" pitchFamily="2" charset="2"/>
                        <a:buChar char="§"/>
                      </a:pPr>
                      <a:r>
                        <a:rPr lang="de-DE" sz="1400" b="1" i="0" u="none" strike="noStrike" kern="1200" baseline="0" dirty="0" err="1" smtClean="0">
                          <a:solidFill>
                            <a:schemeClr val="tx1"/>
                          </a:solidFill>
                          <a:latin typeface="+mn-lt"/>
                          <a:ea typeface="+mn-ea"/>
                          <a:cs typeface="+mn-cs"/>
                        </a:rPr>
                        <a:t>Concept</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specification</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and</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pilot</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applications</a:t>
                      </a:r>
                      <a:r>
                        <a:rPr lang="de-DE" sz="1400" b="1" i="0" u="none" strike="noStrike" kern="1200" baseline="0" dirty="0" smtClean="0">
                          <a:solidFill>
                            <a:schemeClr val="tx1"/>
                          </a:solidFill>
                          <a:latin typeface="+mn-lt"/>
                          <a:ea typeface="+mn-ea"/>
                          <a:cs typeface="+mn-cs"/>
                        </a:rPr>
                        <a:t/>
                      </a:r>
                      <a:br>
                        <a:rPr lang="de-DE" sz="1400" b="1" i="0" u="none" strike="noStrike" kern="1200" baseline="0" dirty="0" smtClean="0">
                          <a:solidFill>
                            <a:schemeClr val="tx1"/>
                          </a:solidFill>
                          <a:latin typeface="+mn-lt"/>
                          <a:ea typeface="+mn-ea"/>
                          <a:cs typeface="+mn-cs"/>
                        </a:rPr>
                      </a:br>
                      <a:r>
                        <a:rPr lang="de-DE" sz="1400" b="0" i="0" u="none" strike="noStrike" kern="1200" baseline="0" dirty="0" err="1" smtClean="0">
                          <a:solidFill>
                            <a:schemeClr val="dk1"/>
                          </a:solidFill>
                          <a:latin typeface="+mn-lt"/>
                          <a:ea typeface="+mn-ea"/>
                          <a:cs typeface="+mn-cs"/>
                        </a:rPr>
                        <a:t>concept</a:t>
                      </a:r>
                      <a:r>
                        <a:rPr lang="de-DE" sz="1400" b="0" i="0" u="none" strike="noStrike" kern="1200" baseline="0" dirty="0" smtClean="0">
                          <a:solidFill>
                            <a:schemeClr val="dk1"/>
                          </a:solidFill>
                          <a:latin typeface="+mn-lt"/>
                          <a:ea typeface="+mn-ea"/>
                          <a:cs typeface="+mn-cs"/>
                        </a:rPr>
                        <a:t> </a:t>
                      </a:r>
                      <a:r>
                        <a:rPr lang="de-DE" sz="1400" b="0" i="0" u="none" strike="noStrike" kern="1200" baseline="0" dirty="0" err="1" smtClean="0">
                          <a:solidFill>
                            <a:schemeClr val="dk1"/>
                          </a:solidFill>
                          <a:latin typeface="+mn-lt"/>
                          <a:ea typeface="+mn-ea"/>
                          <a:cs typeface="+mn-cs"/>
                        </a:rPr>
                        <a:t>development</a:t>
                      </a:r>
                      <a:r>
                        <a:rPr lang="de-DE" sz="1400" b="0" i="0" u="none" strike="noStrike" kern="1200" baseline="0" dirty="0" smtClean="0">
                          <a:solidFill>
                            <a:schemeClr val="dk1"/>
                          </a:solidFill>
                          <a:latin typeface="+mn-lt"/>
                          <a:ea typeface="+mn-ea"/>
                          <a:cs typeface="+mn-cs"/>
                        </a:rPr>
                        <a:t>, </a:t>
                      </a:r>
                      <a:r>
                        <a:rPr lang="de-DE" sz="1400" b="0" i="0" u="none" strike="noStrike" kern="1200" baseline="0" dirty="0" err="1" smtClean="0">
                          <a:solidFill>
                            <a:schemeClr val="dk1"/>
                          </a:solidFill>
                          <a:latin typeface="+mn-lt"/>
                          <a:ea typeface="+mn-ea"/>
                          <a:cs typeface="+mn-cs"/>
                        </a:rPr>
                        <a:t>preparation</a:t>
                      </a:r>
                      <a:r>
                        <a:rPr lang="de-DE" sz="1400" b="0" i="0" u="none" strike="noStrike" kern="1200" baseline="0" dirty="0" smtClean="0">
                          <a:solidFill>
                            <a:schemeClr val="dk1"/>
                          </a:solidFill>
                          <a:latin typeface="+mn-lt"/>
                          <a:ea typeface="+mn-ea"/>
                          <a:cs typeface="+mn-cs"/>
                        </a:rPr>
                        <a:t> </a:t>
                      </a:r>
                      <a:r>
                        <a:rPr lang="de-DE" sz="1400" b="0" i="0" u="none" strike="noStrike" kern="1200" baseline="0" dirty="0" err="1" smtClean="0">
                          <a:solidFill>
                            <a:schemeClr val="dk1"/>
                          </a:solidFill>
                          <a:latin typeface="+mn-lt"/>
                          <a:ea typeface="+mn-ea"/>
                          <a:cs typeface="+mn-cs"/>
                        </a:rPr>
                        <a:t>of</a:t>
                      </a:r>
                      <a:r>
                        <a:rPr lang="de-DE" sz="1400" b="0" i="0" u="none" strike="noStrike" kern="1200" baseline="0" dirty="0" smtClean="0">
                          <a:solidFill>
                            <a:schemeClr val="dk1"/>
                          </a:solidFill>
                          <a:latin typeface="+mn-lt"/>
                          <a:ea typeface="+mn-ea"/>
                          <a:cs typeface="+mn-cs"/>
                        </a:rPr>
                        <a:t> a </a:t>
                      </a:r>
                      <a:r>
                        <a:rPr lang="de-DE" sz="1400" b="0" i="0" u="none" strike="noStrike" kern="1200" baseline="0" dirty="0" err="1" smtClean="0">
                          <a:solidFill>
                            <a:schemeClr val="dk1"/>
                          </a:solidFill>
                          <a:latin typeface="+mn-lt"/>
                          <a:ea typeface="+mn-ea"/>
                          <a:cs typeface="+mn-cs"/>
                        </a:rPr>
                        <a:t>specification</a:t>
                      </a:r>
                      <a:r>
                        <a:rPr lang="de-DE" sz="1400" b="0" i="0" u="none" strike="noStrike" kern="1200" baseline="0" dirty="0" smtClean="0">
                          <a:solidFill>
                            <a:schemeClr val="dk1"/>
                          </a:solidFill>
                          <a:latin typeface="+mn-lt"/>
                          <a:ea typeface="+mn-ea"/>
                          <a:cs typeface="+mn-cs"/>
                        </a:rPr>
                        <a:t> </a:t>
                      </a:r>
                      <a:r>
                        <a:rPr lang="de-DE" sz="1400" b="0" i="0" u="none" strike="noStrike" kern="1200" baseline="0" dirty="0" err="1" smtClean="0">
                          <a:solidFill>
                            <a:schemeClr val="dk1"/>
                          </a:solidFill>
                          <a:latin typeface="+mn-lt"/>
                          <a:ea typeface="+mn-ea"/>
                          <a:cs typeface="+mn-cs"/>
                        </a:rPr>
                        <a:t>and</a:t>
                      </a:r>
                      <a:r>
                        <a:rPr lang="de-DE" sz="1400" b="0" i="0" u="none" strike="noStrike" kern="1200" baseline="0" dirty="0" smtClean="0">
                          <a:solidFill>
                            <a:schemeClr val="dk1"/>
                          </a:solidFill>
                          <a:latin typeface="+mn-lt"/>
                          <a:ea typeface="+mn-ea"/>
                          <a:cs typeface="+mn-cs"/>
                        </a:rPr>
                        <a:t> </a:t>
                      </a:r>
                      <a:r>
                        <a:rPr lang="de-DE" sz="1400" b="0" i="0" u="none" strike="noStrike" kern="1200" baseline="0" dirty="0" err="1" smtClean="0">
                          <a:solidFill>
                            <a:schemeClr val="dk1"/>
                          </a:solidFill>
                          <a:latin typeface="+mn-lt"/>
                          <a:ea typeface="+mn-ea"/>
                          <a:cs typeface="+mn-cs"/>
                        </a:rPr>
                        <a:t>set-up</a:t>
                      </a:r>
                      <a:r>
                        <a:rPr lang="de-DE" sz="1400" b="0" i="0" u="none" strike="noStrike" kern="1200" baseline="0" dirty="0" smtClean="0">
                          <a:solidFill>
                            <a:schemeClr val="dk1"/>
                          </a:solidFill>
                          <a:latin typeface="+mn-lt"/>
                          <a:ea typeface="+mn-ea"/>
                          <a:cs typeface="+mn-cs"/>
                        </a:rPr>
                        <a:t> </a:t>
                      </a:r>
                      <a:r>
                        <a:rPr lang="de-DE" sz="1400" b="0" i="0" u="none" strike="noStrike" kern="1200" baseline="0" dirty="0" err="1" smtClean="0">
                          <a:solidFill>
                            <a:schemeClr val="dk1"/>
                          </a:solidFill>
                          <a:latin typeface="+mn-lt"/>
                          <a:ea typeface="+mn-ea"/>
                          <a:cs typeface="+mn-cs"/>
                        </a:rPr>
                        <a:t>of</a:t>
                      </a:r>
                      <a:r>
                        <a:rPr lang="de-DE" sz="1400" b="0" i="0" u="none" strike="noStrike" kern="1200" baseline="0" dirty="0" smtClean="0">
                          <a:solidFill>
                            <a:schemeClr val="dk1"/>
                          </a:solidFill>
                          <a:latin typeface="+mn-lt"/>
                          <a:ea typeface="+mn-ea"/>
                          <a:cs typeface="+mn-cs"/>
                        </a:rPr>
                        <a:t> a </a:t>
                      </a:r>
                      <a:r>
                        <a:rPr lang="de-DE" sz="1400" b="0" i="0" u="none" strike="noStrike" kern="1200" baseline="0" dirty="0" err="1" smtClean="0">
                          <a:solidFill>
                            <a:schemeClr val="dk1"/>
                          </a:solidFill>
                          <a:latin typeface="+mn-lt"/>
                          <a:ea typeface="+mn-ea"/>
                          <a:cs typeface="+mn-cs"/>
                        </a:rPr>
                        <a:t>pilot</a:t>
                      </a:r>
                      <a:r>
                        <a:rPr lang="de-DE" sz="1400" b="0" i="0" u="none" strike="noStrike" kern="1200" baseline="0" dirty="0" smtClean="0">
                          <a:solidFill>
                            <a:schemeClr val="dk1"/>
                          </a:solidFill>
                          <a:latin typeface="+mn-lt"/>
                          <a:ea typeface="+mn-ea"/>
                          <a:cs typeface="+mn-cs"/>
                        </a:rPr>
                        <a:t> </a:t>
                      </a:r>
                      <a:r>
                        <a:rPr lang="de-DE" sz="1400" b="0" i="0" u="none" strike="noStrike" kern="1200" baseline="0" dirty="0" err="1" smtClean="0">
                          <a:solidFill>
                            <a:schemeClr val="dk1"/>
                          </a:solidFill>
                          <a:latin typeface="+mn-lt"/>
                          <a:ea typeface="+mn-ea"/>
                          <a:cs typeface="+mn-cs"/>
                        </a:rPr>
                        <a:t>project</a:t>
                      </a:r>
                      <a:endParaRPr lang="de-DE" sz="1100" baseline="0" dirty="0" smtClean="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
                          <a:schemeClr val="accent1"/>
                        </a:buClr>
                        <a:buSzPct val="130000"/>
                        <a:buFont typeface="Wingdings" pitchFamily="2" charset="2"/>
                        <a:buChar char="§"/>
                        <a:tabLst/>
                        <a:defRPr/>
                      </a:pPr>
                      <a:r>
                        <a:rPr lang="de-DE" sz="1400" b="1" i="0" u="none" strike="noStrike" kern="1200" baseline="0" dirty="0" err="1" smtClean="0">
                          <a:solidFill>
                            <a:schemeClr val="tx1"/>
                          </a:solidFill>
                          <a:latin typeface="+mn-lt"/>
                          <a:ea typeface="+mn-ea"/>
                          <a:cs typeface="+mn-cs"/>
                        </a:rPr>
                        <a:t>Testing</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and</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support</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for</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going</a:t>
                      </a:r>
                      <a:r>
                        <a:rPr lang="de-DE" sz="1400" b="1" i="0" u="none" strike="noStrike" kern="1200" baseline="0" dirty="0" smtClean="0">
                          <a:solidFill>
                            <a:schemeClr val="tx1"/>
                          </a:solidFill>
                          <a:latin typeface="+mn-lt"/>
                          <a:ea typeface="+mn-ea"/>
                          <a:cs typeface="+mn-cs"/>
                        </a:rPr>
                        <a:t> live</a:t>
                      </a:r>
                      <a:br>
                        <a:rPr lang="de-DE" sz="1400" b="1" i="0" u="none" strike="noStrike" kern="1200" baseline="0" dirty="0" smtClean="0">
                          <a:solidFill>
                            <a:schemeClr val="tx1"/>
                          </a:solidFill>
                          <a:latin typeface="+mn-lt"/>
                          <a:ea typeface="+mn-ea"/>
                          <a:cs typeface="+mn-cs"/>
                        </a:rPr>
                      </a:br>
                      <a:r>
                        <a:rPr lang="de-DE" sz="1400" b="0" i="0" u="none" strike="noStrike" kern="1200" baseline="0" dirty="0" err="1" smtClean="0">
                          <a:solidFill>
                            <a:schemeClr val="tx1"/>
                          </a:solidFill>
                          <a:latin typeface="+mn-lt"/>
                          <a:ea typeface="+mn-ea"/>
                          <a:cs typeface="+mn-cs"/>
                        </a:rPr>
                        <a:t>Execution</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and</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support</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of</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the</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test</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phase</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and</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going</a:t>
                      </a:r>
                      <a:r>
                        <a:rPr lang="de-DE" sz="1400" b="0" i="0" u="none" strike="noStrike" kern="1200" baseline="0" dirty="0" smtClean="0">
                          <a:solidFill>
                            <a:schemeClr val="tx1"/>
                          </a:solidFill>
                          <a:latin typeface="+mn-lt"/>
                          <a:ea typeface="+mn-ea"/>
                          <a:cs typeface="+mn-cs"/>
                        </a:rPr>
                        <a:t>-live</a:t>
                      </a:r>
                      <a:endParaRPr lang="de-DE" sz="1400" baseline="0" dirty="0" smtClean="0">
                        <a:solidFill>
                          <a:schemeClr val="tx1"/>
                        </a:solidFill>
                      </a:endParaRPr>
                    </a:p>
                    <a:p>
                      <a:endParaRPr lang="de-DE" sz="14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14343">
                <a:tc>
                  <a:txBody>
                    <a:bodyPr/>
                    <a:lstStyle/>
                    <a:p>
                      <a:pPr marL="285750" indent="-285750">
                        <a:buClr>
                          <a:schemeClr val="accent1"/>
                        </a:buClr>
                        <a:buSzPct val="130000"/>
                        <a:buFont typeface="Wingdings" pitchFamily="2" charset="2"/>
                        <a:buChar char="§"/>
                      </a:pPr>
                      <a:r>
                        <a:rPr lang="de-DE" sz="1400" b="1" i="0" u="none" strike="noStrike" kern="1200" baseline="0" dirty="0" smtClean="0">
                          <a:solidFill>
                            <a:schemeClr val="tx1"/>
                          </a:solidFill>
                          <a:latin typeface="+mn-lt"/>
                          <a:ea typeface="+mn-ea"/>
                          <a:cs typeface="+mn-cs"/>
                        </a:rPr>
                        <a:t>Installation </a:t>
                      </a:r>
                      <a:r>
                        <a:rPr lang="de-DE" sz="1400" b="1" i="0" u="none" strike="noStrike" kern="1200" baseline="0" dirty="0" err="1" smtClean="0">
                          <a:solidFill>
                            <a:schemeClr val="tx1"/>
                          </a:solidFill>
                          <a:latin typeface="+mn-lt"/>
                          <a:ea typeface="+mn-ea"/>
                          <a:cs typeface="+mn-cs"/>
                        </a:rPr>
                        <a:t>of</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the</a:t>
                      </a:r>
                      <a:r>
                        <a:rPr lang="de-DE" sz="1400" b="1" i="0" u="none" strike="noStrike" kern="1200" baseline="0" dirty="0" smtClean="0">
                          <a:solidFill>
                            <a:schemeClr val="tx1"/>
                          </a:solidFill>
                          <a:latin typeface="+mn-lt"/>
                          <a:ea typeface="+mn-ea"/>
                          <a:cs typeface="+mn-cs"/>
                        </a:rPr>
                        <a:t> Auto-ID </a:t>
                      </a:r>
                      <a:r>
                        <a:rPr lang="de-DE" sz="1400" b="1" i="0" u="none" strike="noStrike" kern="1200" baseline="0" dirty="0" err="1" smtClean="0">
                          <a:solidFill>
                            <a:schemeClr val="tx1"/>
                          </a:solidFill>
                          <a:latin typeface="+mn-lt"/>
                          <a:ea typeface="+mn-ea"/>
                          <a:cs typeface="+mn-cs"/>
                        </a:rPr>
                        <a:t>hardware</a:t>
                      </a:r>
                      <a:r>
                        <a:rPr lang="de-DE" sz="1400" b="1" i="0" u="none" strike="noStrike" kern="1200" baseline="0" dirty="0" smtClean="0">
                          <a:solidFill>
                            <a:schemeClr val="tx1"/>
                          </a:solidFill>
                          <a:latin typeface="+mn-lt"/>
                          <a:ea typeface="+mn-ea"/>
                          <a:cs typeface="+mn-cs"/>
                        </a:rPr>
                        <a:t/>
                      </a:r>
                      <a:br>
                        <a:rPr lang="de-DE" sz="1400" b="1" i="0" u="none" strike="noStrike" kern="1200" baseline="0" dirty="0" smtClean="0">
                          <a:solidFill>
                            <a:schemeClr val="tx1"/>
                          </a:solidFill>
                          <a:latin typeface="+mn-lt"/>
                          <a:ea typeface="+mn-ea"/>
                          <a:cs typeface="+mn-cs"/>
                        </a:rPr>
                      </a:br>
                      <a:r>
                        <a:rPr lang="de-DE" sz="1400" b="0" i="0" u="none" strike="noStrike" kern="1200" baseline="0" dirty="0" smtClean="0">
                          <a:solidFill>
                            <a:schemeClr val="tx1"/>
                          </a:solidFill>
                          <a:latin typeface="+mn-lt"/>
                          <a:ea typeface="+mn-ea"/>
                          <a:cs typeface="+mn-cs"/>
                        </a:rPr>
                        <a:t>Professional </a:t>
                      </a:r>
                      <a:r>
                        <a:rPr lang="de-DE" sz="1400" b="0" i="0" u="none" strike="noStrike" kern="1200" baseline="0" dirty="0" err="1" smtClean="0">
                          <a:solidFill>
                            <a:schemeClr val="tx1"/>
                          </a:solidFill>
                          <a:latin typeface="+mn-lt"/>
                          <a:ea typeface="+mn-ea"/>
                          <a:cs typeface="+mn-cs"/>
                        </a:rPr>
                        <a:t>deployment</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of</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the</a:t>
                      </a:r>
                      <a:r>
                        <a:rPr lang="de-DE" sz="1400" b="0" i="0" u="none" strike="noStrike" kern="1200" baseline="0" dirty="0" smtClean="0">
                          <a:solidFill>
                            <a:schemeClr val="tx1"/>
                          </a:solidFill>
                          <a:latin typeface="+mn-lt"/>
                          <a:ea typeface="+mn-ea"/>
                          <a:cs typeface="+mn-cs"/>
                        </a:rPr>
                        <a:t> hardware-</a:t>
                      </a:r>
                      <a:r>
                        <a:rPr lang="de-DE" sz="1400" b="0" i="0" u="none" strike="noStrike" kern="1200" baseline="0" dirty="0" err="1" smtClean="0">
                          <a:solidFill>
                            <a:schemeClr val="tx1"/>
                          </a:solidFill>
                          <a:latin typeface="+mn-lt"/>
                          <a:ea typeface="+mn-ea"/>
                          <a:cs typeface="+mn-cs"/>
                        </a:rPr>
                        <a:t>infrastructur</a:t>
                      </a:r>
                      <a:r>
                        <a:rPr lang="de-DE" sz="1400" b="0" i="0" u="none" strike="noStrike" kern="1200" baseline="0" dirty="0" smtClean="0">
                          <a:solidFill>
                            <a:schemeClr val="tx1"/>
                          </a:solidFill>
                          <a:latin typeface="+mn-lt"/>
                          <a:ea typeface="+mn-ea"/>
                          <a:cs typeface="+mn-cs"/>
                        </a:rPr>
                        <a:t/>
                      </a:r>
                      <a:br>
                        <a:rPr lang="de-DE" sz="1400" b="0" i="0" u="none" strike="noStrike" kern="1200" baseline="0" dirty="0" smtClean="0">
                          <a:solidFill>
                            <a:schemeClr val="tx1"/>
                          </a:solidFill>
                          <a:latin typeface="+mn-lt"/>
                          <a:ea typeface="+mn-ea"/>
                          <a:cs typeface="+mn-cs"/>
                        </a:rPr>
                      </a:br>
                      <a:endParaRPr lang="de-DE" sz="1400" b="0" i="0" u="none" strike="noStrike" kern="1200" baseline="0" dirty="0" smtClean="0">
                        <a:solidFill>
                          <a:schemeClr val="tx1"/>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
                          <a:schemeClr val="accent1"/>
                        </a:buClr>
                        <a:buSzPct val="130000"/>
                        <a:buFont typeface="Wingdings" pitchFamily="2" charset="2"/>
                        <a:buChar char="§"/>
                        <a:tabLst/>
                        <a:defRPr/>
                      </a:pPr>
                      <a:r>
                        <a:rPr lang="de-DE" sz="1400" b="1" i="0" u="none" strike="noStrike" kern="1200" baseline="0" dirty="0" smtClean="0">
                          <a:solidFill>
                            <a:schemeClr val="tx1"/>
                          </a:solidFill>
                          <a:latin typeface="+mn-lt"/>
                          <a:ea typeface="+mn-ea"/>
                          <a:cs typeface="+mn-cs"/>
                        </a:rPr>
                        <a:t>Maintenance </a:t>
                      </a:r>
                      <a:r>
                        <a:rPr lang="de-DE" sz="1400" b="1" i="0" u="none" strike="noStrike" kern="1200" baseline="0" dirty="0" err="1" smtClean="0">
                          <a:solidFill>
                            <a:schemeClr val="tx1"/>
                          </a:solidFill>
                          <a:latin typeface="+mn-lt"/>
                          <a:ea typeface="+mn-ea"/>
                          <a:cs typeface="+mn-cs"/>
                        </a:rPr>
                        <a:t>and</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support</a:t>
                      </a:r>
                      <a:r>
                        <a:rPr lang="de-DE" sz="1400" b="1" i="0" u="none" strike="noStrike" kern="1200" baseline="0" dirty="0" smtClean="0">
                          <a:solidFill>
                            <a:schemeClr val="tx1"/>
                          </a:solidFill>
                          <a:latin typeface="+mn-lt"/>
                          <a:ea typeface="+mn-ea"/>
                          <a:cs typeface="+mn-cs"/>
                        </a:rPr>
                        <a:t/>
                      </a:r>
                      <a:br>
                        <a:rPr lang="de-DE" sz="1400" b="1" i="0" u="none" strike="noStrike" kern="1200" baseline="0" dirty="0" smtClean="0">
                          <a:solidFill>
                            <a:schemeClr val="tx1"/>
                          </a:solidFill>
                          <a:latin typeface="+mn-lt"/>
                          <a:ea typeface="+mn-ea"/>
                          <a:cs typeface="+mn-cs"/>
                        </a:rPr>
                      </a:br>
                      <a:r>
                        <a:rPr lang="de-DE" sz="1400" b="0" i="0" u="none" strike="noStrike" kern="1200" baseline="0" dirty="0" smtClean="0">
                          <a:solidFill>
                            <a:schemeClr val="tx1"/>
                          </a:solidFill>
                          <a:latin typeface="+mn-lt"/>
                          <a:ea typeface="+mn-ea"/>
                          <a:cs typeface="+mn-cs"/>
                        </a:rPr>
                        <a:t>Software </a:t>
                      </a:r>
                      <a:r>
                        <a:rPr lang="de-DE" sz="1400" b="0" i="0" u="none" strike="noStrike" kern="1200" baseline="0" dirty="0" err="1" smtClean="0">
                          <a:solidFill>
                            <a:schemeClr val="tx1"/>
                          </a:solidFill>
                          <a:latin typeface="+mn-lt"/>
                          <a:ea typeface="+mn-ea"/>
                          <a:cs typeface="+mn-cs"/>
                        </a:rPr>
                        <a:t>maintenance</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and</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further</a:t>
                      </a:r>
                      <a:r>
                        <a:rPr lang="de-DE" sz="1400" b="0" i="0" u="none" strike="noStrike" kern="1200" baseline="0" dirty="0" smtClean="0">
                          <a:solidFill>
                            <a:schemeClr val="tx1"/>
                          </a:solidFill>
                          <a:latin typeface="+mn-lt"/>
                          <a:ea typeface="+mn-ea"/>
                          <a:cs typeface="+mn-cs"/>
                        </a:rPr>
                        <a:t> </a:t>
                      </a:r>
                      <a:r>
                        <a:rPr lang="de-DE" sz="1400" b="0" i="0" u="none" strike="noStrike" kern="1200" baseline="0" dirty="0" err="1" smtClean="0">
                          <a:solidFill>
                            <a:schemeClr val="tx1"/>
                          </a:solidFill>
                          <a:latin typeface="+mn-lt"/>
                          <a:ea typeface="+mn-ea"/>
                          <a:cs typeface="+mn-cs"/>
                        </a:rPr>
                        <a:t>development</a:t>
                      </a:r>
                      <a:endParaRPr lang="de-DE" sz="14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14343">
                <a:tc>
                  <a:txBody>
                    <a:bodyPr/>
                    <a:lstStyle/>
                    <a:p>
                      <a:pPr marL="285750" indent="-285750">
                        <a:buClr>
                          <a:schemeClr val="accent1"/>
                        </a:buClr>
                        <a:buSzPct val="130000"/>
                        <a:buFont typeface="Wingdings" pitchFamily="2" charset="2"/>
                        <a:buChar char="§"/>
                      </a:pPr>
                      <a:r>
                        <a:rPr lang="de-DE" sz="1400" b="1" i="0" u="none" strike="noStrike" kern="1200" baseline="0" dirty="0" err="1" smtClean="0">
                          <a:solidFill>
                            <a:schemeClr val="tx1"/>
                          </a:solidFill>
                          <a:latin typeface="+mn-lt"/>
                          <a:ea typeface="+mn-ea"/>
                          <a:cs typeface="+mn-cs"/>
                        </a:rPr>
                        <a:t>Configuration</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and</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integration</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of</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the</a:t>
                      </a:r>
                      <a:r>
                        <a:rPr lang="de-DE" sz="1400" b="1" i="0" u="none" strike="noStrike" kern="1200" baseline="0" dirty="0" smtClean="0">
                          <a:solidFill>
                            <a:schemeClr val="tx1"/>
                          </a:solidFill>
                          <a:latin typeface="+mn-lt"/>
                          <a:ea typeface="+mn-ea"/>
                          <a:cs typeface="+mn-cs"/>
                        </a:rPr>
                        <a:t> </a:t>
                      </a:r>
                      <a:r>
                        <a:rPr lang="de-DE" sz="1400" b="1" i="0" u="none" strike="noStrike" kern="1200" baseline="0" dirty="0" err="1" smtClean="0">
                          <a:solidFill>
                            <a:schemeClr val="tx1"/>
                          </a:solidFill>
                          <a:latin typeface="+mn-lt"/>
                          <a:ea typeface="+mn-ea"/>
                          <a:cs typeface="+mn-cs"/>
                        </a:rPr>
                        <a:t>components</a:t>
                      </a:r>
                      <a:r>
                        <a:rPr lang="de-DE" sz="1400" b="1" i="0" u="none" strike="noStrike" kern="1200" baseline="0" dirty="0" smtClean="0">
                          <a:solidFill>
                            <a:schemeClr val="tx1"/>
                          </a:solidFill>
                          <a:latin typeface="+mn-lt"/>
                          <a:ea typeface="+mn-ea"/>
                          <a:cs typeface="+mn-cs"/>
                        </a:rPr>
                        <a:t/>
                      </a:r>
                      <a:br>
                        <a:rPr lang="de-DE" sz="1400" b="1" i="0" u="none" strike="noStrike" kern="1200" baseline="0" dirty="0" smtClean="0">
                          <a:solidFill>
                            <a:schemeClr val="tx1"/>
                          </a:solidFill>
                          <a:latin typeface="+mn-lt"/>
                          <a:ea typeface="+mn-ea"/>
                          <a:cs typeface="+mn-cs"/>
                        </a:rPr>
                      </a:br>
                      <a:r>
                        <a:rPr lang="de-DE" sz="1400" b="0" i="0" u="none" strike="noStrike" kern="1200" baseline="0" dirty="0" err="1" smtClean="0">
                          <a:solidFill>
                            <a:schemeClr val="tx1"/>
                          </a:solidFill>
                          <a:latin typeface="+mn-lt"/>
                          <a:ea typeface="+mn-ea"/>
                          <a:cs typeface="+mn-cs"/>
                        </a:rPr>
                        <a:t>Based</a:t>
                      </a:r>
                      <a:r>
                        <a:rPr lang="de-DE" sz="1400" b="0" i="0" u="none" strike="noStrike" kern="1200" baseline="0" dirty="0" smtClean="0">
                          <a:solidFill>
                            <a:schemeClr val="tx1"/>
                          </a:solidFill>
                          <a:latin typeface="+mn-lt"/>
                          <a:ea typeface="+mn-ea"/>
                          <a:cs typeface="+mn-cs"/>
                        </a:rPr>
                        <a:t> on </a:t>
                      </a:r>
                      <a:r>
                        <a:rPr lang="de-DE" sz="1400" b="0" i="0" u="none" strike="noStrike" kern="1200" baseline="0" dirty="0" err="1" smtClean="0">
                          <a:solidFill>
                            <a:schemeClr val="tx1"/>
                          </a:solidFill>
                          <a:latin typeface="+mn-lt"/>
                          <a:ea typeface="+mn-ea"/>
                          <a:cs typeface="+mn-cs"/>
                        </a:rPr>
                        <a:t>specifications</a:t>
                      </a:r>
                      <a:endParaRPr lang="de-DE" sz="14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de-DE" sz="1400" baseline="0" dirty="0">
                        <a:solidFill>
                          <a:schemeClr val="tx1"/>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el 1"/>
          <p:cNvSpPr>
            <a:spLocks noGrp="1"/>
          </p:cNvSpPr>
          <p:nvPr>
            <p:ph type="title"/>
          </p:nvPr>
        </p:nvSpPr>
        <p:spPr bwMode="auto">
          <a:xfrm>
            <a:off x="250825" y="292100"/>
            <a:ext cx="7551738" cy="357188"/>
          </a:xfrm>
          <a:noFill/>
          <a:ln>
            <a:miter lim="800000"/>
            <a:headEnd/>
            <a:tailEnd/>
          </a:ln>
        </p:spPr>
        <p:txBody>
          <a:bodyPr vert="horz" wrap="square" numCol="1" anchor="t" anchorCtr="0" compatLnSpc="1">
            <a:prstTxWarp prst="textNoShape">
              <a:avLst/>
            </a:prstTxWarp>
          </a:bodyPr>
          <a:lstStyle/>
          <a:p>
            <a:r>
              <a:rPr lang="de-DE" smtClean="0"/>
              <a:t>Advantages of Auto-ID</a:t>
            </a:r>
          </a:p>
        </p:txBody>
      </p:sp>
      <p:pic>
        <p:nvPicPr>
          <p:cNvPr id="56322" name="Picture 4"/>
          <p:cNvPicPr>
            <a:picLocks noChangeAspect="1" noChangeArrowheads="1"/>
          </p:cNvPicPr>
          <p:nvPr/>
        </p:nvPicPr>
        <p:blipFill>
          <a:blip r:embed="rId2"/>
          <a:srcRect/>
          <a:stretch>
            <a:fillRect/>
          </a:stretch>
        </p:blipFill>
        <p:spPr bwMode="auto">
          <a:xfrm>
            <a:off x="250825" y="1125538"/>
            <a:ext cx="8628063" cy="518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el 2"/>
          <p:cNvSpPr>
            <a:spLocks noGrp="1"/>
          </p:cNvSpPr>
          <p:nvPr>
            <p:ph type="title"/>
          </p:nvPr>
        </p:nvSpPr>
        <p:spPr bwMode="auto">
          <a:xfrm>
            <a:off x="304800" y="284163"/>
            <a:ext cx="7542213" cy="355600"/>
          </a:xfrm>
          <a:noFill/>
          <a:ln>
            <a:miter lim="800000"/>
            <a:headEnd/>
            <a:tailEnd/>
          </a:ln>
        </p:spPr>
        <p:txBody>
          <a:bodyPr vert="horz" wrap="square" numCol="1" anchor="t" anchorCtr="0" compatLnSpc="1">
            <a:prstTxWarp prst="textNoShape">
              <a:avLst/>
            </a:prstTxWarp>
          </a:bodyPr>
          <a:lstStyle/>
          <a:p>
            <a:r>
              <a:rPr lang="en-US" smtClean="0"/>
              <a:t>AutoID-solutions from HARTING</a:t>
            </a:r>
          </a:p>
        </p:txBody>
      </p:sp>
      <p:grpSp>
        <p:nvGrpSpPr>
          <p:cNvPr id="12" name="Gruppieren 11"/>
          <p:cNvGrpSpPr>
            <a:grpSpLocks/>
          </p:cNvGrpSpPr>
          <p:nvPr/>
        </p:nvGrpSpPr>
        <p:grpSpPr bwMode="auto">
          <a:xfrm>
            <a:off x="2505075" y="2027238"/>
            <a:ext cx="1920875" cy="2497137"/>
            <a:chOff x="320673" y="1960102"/>
            <a:chExt cx="2052000" cy="2667359"/>
          </a:xfrm>
        </p:grpSpPr>
        <p:pic>
          <p:nvPicPr>
            <p:cNvPr id="5" name="Grafik 4"/>
            <p:cNvPicPr>
              <a:picLocks noChangeAspect="1"/>
            </p:cNvPicPr>
            <p:nvPr/>
          </p:nvPicPr>
          <p:blipFill>
            <a:blip r:embed="rId3" cstate="screen">
              <a:extLst>
                <a:ext uri="{28A0092B-C50C-407E-A947-70E740481C1C}"/>
              </a:extLst>
            </a:blip>
            <a:stretch>
              <a:fillRect/>
            </a:stretch>
          </p:blipFill>
          <p:spPr>
            <a:xfrm>
              <a:off x="377825" y="1960102"/>
              <a:ext cx="1939558" cy="2620406"/>
            </a:xfrm>
            <a:prstGeom prst="roundRect">
              <a:avLst>
                <a:gd name="adj" fmla="val 8594"/>
              </a:avLst>
            </a:prstGeom>
            <a:solidFill>
              <a:srgbClr val="FFFFFF">
                <a:shade val="85000"/>
              </a:srgbClr>
            </a:solidFill>
            <a:ln w="57150">
              <a:solidFill>
                <a:schemeClr val="bg1">
                  <a:lumMod val="75000"/>
                </a:schemeClr>
              </a:solidFill>
            </a:ln>
            <a:effectLst/>
          </p:spPr>
        </p:pic>
        <p:sp>
          <p:nvSpPr>
            <p:cNvPr id="11" name="Auf der gleichen Seite des Rechtecks liegende Ecken abrunden 10"/>
            <p:cNvSpPr/>
            <p:nvPr/>
          </p:nvSpPr>
          <p:spPr>
            <a:xfrm flipV="1">
              <a:off x="320673" y="4177461"/>
              <a:ext cx="2052000" cy="450000"/>
            </a:xfrm>
            <a:prstGeom prst="round2SameRect">
              <a:avLst>
                <a:gd name="adj1" fmla="val 50000"/>
                <a:gd name="adj2" fmla="val 0"/>
              </a:avLst>
            </a:prstGeom>
            <a:solidFill>
              <a:schemeClr val="bg1">
                <a:lumMod val="75000"/>
              </a:schemeClr>
            </a:solidFill>
            <a:ln w="57150">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7366" name="Textfeld 9"/>
            <p:cNvSpPr txBox="1">
              <a:spLocks noChangeArrowheads="1"/>
            </p:cNvSpPr>
            <p:nvPr/>
          </p:nvSpPr>
          <p:spPr bwMode="auto">
            <a:xfrm>
              <a:off x="452254" y="4245247"/>
              <a:ext cx="1790700" cy="261534"/>
            </a:xfrm>
            <a:prstGeom prst="rect">
              <a:avLst/>
            </a:prstGeom>
            <a:noFill/>
            <a:ln w="9525">
              <a:noFill/>
              <a:miter lim="800000"/>
              <a:headEnd/>
              <a:tailEnd/>
            </a:ln>
          </p:spPr>
          <p:txBody>
            <a:bodyPr lIns="0" tIns="0" rIns="0" bIns="0">
              <a:spAutoFit/>
            </a:bodyPr>
            <a:lstStyle/>
            <a:p>
              <a:pPr algn="ctr"/>
              <a:r>
                <a:rPr lang="de-DE" sz="1700" b="1"/>
                <a:t>Hardware</a:t>
              </a:r>
            </a:p>
          </p:txBody>
        </p:sp>
      </p:grpSp>
      <p:grpSp>
        <p:nvGrpSpPr>
          <p:cNvPr id="14" name="Gruppieren 13"/>
          <p:cNvGrpSpPr>
            <a:grpSpLocks/>
          </p:cNvGrpSpPr>
          <p:nvPr/>
        </p:nvGrpSpPr>
        <p:grpSpPr bwMode="auto">
          <a:xfrm>
            <a:off x="7010400" y="2011363"/>
            <a:ext cx="1922463" cy="2514600"/>
            <a:chOff x="4621856" y="1943657"/>
            <a:chExt cx="2052000" cy="2684139"/>
          </a:xfrm>
        </p:grpSpPr>
        <p:pic>
          <p:nvPicPr>
            <p:cNvPr id="7" name="Grafik 6"/>
            <p:cNvPicPr>
              <a:picLocks noChangeAspect="1"/>
            </p:cNvPicPr>
            <p:nvPr/>
          </p:nvPicPr>
          <p:blipFill>
            <a:blip r:embed="rId4" cstate="screen">
              <a:extLst>
                <a:ext uri="{28A0092B-C50C-407E-A947-70E740481C1C}"/>
              </a:extLst>
            </a:blip>
            <a:stretch>
              <a:fillRect/>
            </a:stretch>
          </p:blipFill>
          <p:spPr>
            <a:xfrm>
              <a:off x="4678077" y="1943657"/>
              <a:ext cx="1939558" cy="2620406"/>
            </a:xfrm>
            <a:prstGeom prst="roundRect">
              <a:avLst>
                <a:gd name="adj" fmla="val 8594"/>
              </a:avLst>
            </a:prstGeom>
            <a:solidFill>
              <a:srgbClr val="FFFFFF">
                <a:shade val="85000"/>
              </a:srgbClr>
            </a:solidFill>
            <a:ln w="57150">
              <a:solidFill>
                <a:schemeClr val="bg1">
                  <a:lumMod val="75000"/>
                </a:schemeClr>
              </a:solidFill>
            </a:ln>
            <a:effectLst/>
          </p:spPr>
        </p:pic>
        <p:sp>
          <p:nvSpPr>
            <p:cNvPr id="17" name="Auf der gleichen Seite des Rechtecks liegende Ecken abrunden 16"/>
            <p:cNvSpPr/>
            <p:nvPr/>
          </p:nvSpPr>
          <p:spPr>
            <a:xfrm flipV="1">
              <a:off x="4621856" y="4177796"/>
              <a:ext cx="2052000" cy="450000"/>
            </a:xfrm>
            <a:prstGeom prst="round2SameRect">
              <a:avLst>
                <a:gd name="adj1" fmla="val 50000"/>
                <a:gd name="adj2" fmla="val 0"/>
              </a:avLst>
            </a:prstGeom>
            <a:solidFill>
              <a:schemeClr val="bg1">
                <a:lumMod val="75000"/>
              </a:schemeClr>
            </a:solidFill>
            <a:ln w="57150">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8" name="Textfeld 17"/>
            <p:cNvSpPr txBox="1"/>
            <p:nvPr/>
          </p:nvSpPr>
          <p:spPr>
            <a:xfrm>
              <a:off x="4713357" y="4244832"/>
              <a:ext cx="1865609" cy="279597"/>
            </a:xfrm>
            <a:prstGeom prst="rect">
              <a:avLst/>
            </a:prstGeom>
          </p:spPr>
          <p:txBody>
            <a:bodyPr lIns="0" tIns="0" rIns="0" bIns="0">
              <a:spAutoFit/>
            </a:bodyPr>
            <a:lstStyle/>
            <a:p>
              <a:pPr algn="ctr" fontAlgn="auto">
                <a:spcBef>
                  <a:spcPts val="0"/>
                </a:spcBef>
                <a:spcAft>
                  <a:spcPts val="0"/>
                </a:spcAft>
                <a:defRPr/>
              </a:pPr>
              <a:r>
                <a:rPr lang="de-DE" sz="1700" b="1" spc="-100" dirty="0" err="1">
                  <a:latin typeface="+mn-lt"/>
                  <a:cs typeface="+mn-cs"/>
                </a:rPr>
                <a:t>system</a:t>
              </a:r>
              <a:r>
                <a:rPr lang="de-DE" sz="1700" b="1" spc="-100" dirty="0">
                  <a:latin typeface="+mn-lt"/>
                  <a:cs typeface="+mn-cs"/>
                </a:rPr>
                <a:t> </a:t>
              </a:r>
              <a:r>
                <a:rPr lang="de-DE" sz="1700" b="1" spc="-100" dirty="0" err="1">
                  <a:latin typeface="+mn-lt"/>
                  <a:cs typeface="+mn-cs"/>
                </a:rPr>
                <a:t>integration</a:t>
              </a:r>
              <a:endParaRPr lang="de-DE" sz="1700" b="1" spc="-100" dirty="0">
                <a:latin typeface="+mn-lt"/>
                <a:cs typeface="+mn-cs"/>
              </a:endParaRPr>
            </a:p>
          </p:txBody>
        </p:sp>
      </p:grpSp>
      <p:grpSp>
        <p:nvGrpSpPr>
          <p:cNvPr id="21" name="Gruppieren 20"/>
          <p:cNvGrpSpPr>
            <a:grpSpLocks/>
          </p:cNvGrpSpPr>
          <p:nvPr/>
        </p:nvGrpSpPr>
        <p:grpSpPr bwMode="auto">
          <a:xfrm>
            <a:off x="250825" y="1984375"/>
            <a:ext cx="1922463" cy="2497138"/>
            <a:chOff x="6775815" y="1932274"/>
            <a:chExt cx="2052000" cy="2664716"/>
          </a:xfrm>
        </p:grpSpPr>
        <p:pic>
          <p:nvPicPr>
            <p:cNvPr id="4" name="Grafik 3"/>
            <p:cNvPicPr>
              <a:picLocks noChangeAspect="1"/>
            </p:cNvPicPr>
            <p:nvPr/>
          </p:nvPicPr>
          <p:blipFill>
            <a:blip r:embed="rId5" cstate="screen">
              <a:extLst>
                <a:ext uri="{28A0092B-C50C-407E-A947-70E740481C1C}"/>
              </a:extLst>
            </a:blip>
            <a:stretch>
              <a:fillRect/>
            </a:stretch>
          </p:blipFill>
          <p:spPr>
            <a:xfrm>
              <a:off x="6832967" y="1932274"/>
              <a:ext cx="1939558" cy="2620406"/>
            </a:xfrm>
            <a:prstGeom prst="roundRect">
              <a:avLst>
                <a:gd name="adj" fmla="val 8594"/>
              </a:avLst>
            </a:prstGeom>
            <a:solidFill>
              <a:srgbClr val="FFFFFF">
                <a:shade val="85000"/>
              </a:srgbClr>
            </a:solidFill>
            <a:ln w="57150">
              <a:solidFill>
                <a:schemeClr val="bg1">
                  <a:lumMod val="75000"/>
                </a:schemeClr>
              </a:solidFill>
            </a:ln>
            <a:effectLst/>
          </p:spPr>
        </p:pic>
        <p:sp>
          <p:nvSpPr>
            <p:cNvPr id="19" name="Auf der gleichen Seite des Rechtecks liegende Ecken abrunden 18"/>
            <p:cNvSpPr/>
            <p:nvPr/>
          </p:nvSpPr>
          <p:spPr>
            <a:xfrm flipV="1">
              <a:off x="6775815" y="4146990"/>
              <a:ext cx="2052000" cy="450000"/>
            </a:xfrm>
            <a:prstGeom prst="round2SameRect">
              <a:avLst>
                <a:gd name="adj1" fmla="val 50000"/>
                <a:gd name="adj2" fmla="val 0"/>
              </a:avLst>
            </a:prstGeom>
            <a:solidFill>
              <a:schemeClr val="bg1">
                <a:lumMod val="75000"/>
              </a:schemeClr>
            </a:solidFill>
            <a:ln w="57150">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7360" name="Textfeld 19"/>
            <p:cNvSpPr txBox="1">
              <a:spLocks noChangeArrowheads="1"/>
            </p:cNvSpPr>
            <p:nvPr/>
          </p:nvSpPr>
          <p:spPr bwMode="auto">
            <a:xfrm>
              <a:off x="6907396" y="4214776"/>
              <a:ext cx="1790700" cy="279300"/>
            </a:xfrm>
            <a:prstGeom prst="rect">
              <a:avLst/>
            </a:prstGeom>
            <a:noFill/>
            <a:ln w="9525">
              <a:noFill/>
              <a:miter lim="800000"/>
              <a:headEnd/>
              <a:tailEnd/>
            </a:ln>
          </p:spPr>
          <p:txBody>
            <a:bodyPr lIns="0" tIns="0" rIns="0" bIns="0">
              <a:spAutoFit/>
            </a:bodyPr>
            <a:lstStyle/>
            <a:p>
              <a:pPr algn="ctr"/>
              <a:r>
                <a:rPr lang="de-DE" sz="1700" b="1"/>
                <a:t>Consulting</a:t>
              </a:r>
            </a:p>
          </p:txBody>
        </p:sp>
      </p:grpSp>
      <p:grpSp>
        <p:nvGrpSpPr>
          <p:cNvPr id="25" name="Gruppieren 24"/>
          <p:cNvGrpSpPr>
            <a:grpSpLocks/>
          </p:cNvGrpSpPr>
          <p:nvPr/>
        </p:nvGrpSpPr>
        <p:grpSpPr bwMode="auto">
          <a:xfrm>
            <a:off x="4757738" y="2028825"/>
            <a:ext cx="1922462" cy="2500313"/>
            <a:chOff x="2476500" y="1962150"/>
            <a:chExt cx="2052000" cy="2670022"/>
          </a:xfrm>
        </p:grpSpPr>
        <p:pic>
          <p:nvPicPr>
            <p:cNvPr id="8" name="Grafik 7"/>
            <p:cNvPicPr>
              <a:picLocks noChangeAspect="1"/>
            </p:cNvPicPr>
            <p:nvPr/>
          </p:nvPicPr>
          <p:blipFill rotWithShape="1">
            <a:blip r:embed="rId6" cstate="screen">
              <a:extLst>
                <a:ext uri="{28A0092B-C50C-407E-A947-70E740481C1C}"/>
              </a:extLst>
            </a:blip>
            <a:srcRect r="46"/>
            <a:stretch/>
          </p:blipFill>
          <p:spPr>
            <a:xfrm>
              <a:off x="2533650" y="1962150"/>
              <a:ext cx="1971675" cy="2640178"/>
            </a:xfrm>
            <a:prstGeom prst="roundRect">
              <a:avLst>
                <a:gd name="adj" fmla="val 8594"/>
              </a:avLst>
            </a:prstGeom>
            <a:solidFill>
              <a:srgbClr val="FFFFFF">
                <a:shade val="85000"/>
              </a:srgbClr>
            </a:solidFill>
            <a:ln w="57150">
              <a:solidFill>
                <a:schemeClr val="bg1">
                  <a:lumMod val="75000"/>
                </a:schemeClr>
              </a:solidFill>
            </a:ln>
            <a:effectLst/>
          </p:spPr>
        </p:pic>
        <p:grpSp>
          <p:nvGrpSpPr>
            <p:cNvPr id="57355" name="Gruppieren 8"/>
            <p:cNvGrpSpPr>
              <a:grpSpLocks/>
            </p:cNvGrpSpPr>
            <p:nvPr/>
          </p:nvGrpSpPr>
          <p:grpSpPr bwMode="auto">
            <a:xfrm>
              <a:off x="2476500" y="4182172"/>
              <a:ext cx="2052000" cy="450000"/>
              <a:chOff x="4706298" y="5334697"/>
              <a:chExt cx="2052000" cy="450000"/>
            </a:xfrm>
          </p:grpSpPr>
          <p:sp>
            <p:nvSpPr>
              <p:cNvPr id="23" name="Auf der gleichen Seite des Rechtecks liegende Ecken abrunden 22"/>
              <p:cNvSpPr/>
              <p:nvPr/>
            </p:nvSpPr>
            <p:spPr>
              <a:xfrm flipV="1">
                <a:off x="4706298" y="5334697"/>
                <a:ext cx="2052000" cy="450000"/>
              </a:xfrm>
              <a:prstGeom prst="round2SameRect">
                <a:avLst>
                  <a:gd name="adj1" fmla="val 50000"/>
                  <a:gd name="adj2" fmla="val 0"/>
                </a:avLst>
              </a:prstGeom>
              <a:solidFill>
                <a:schemeClr val="bg1">
                  <a:lumMod val="75000"/>
                </a:schemeClr>
              </a:solidFill>
              <a:ln w="57150">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57357" name="Textfeld 23"/>
              <p:cNvSpPr txBox="1">
                <a:spLocks noChangeArrowheads="1"/>
              </p:cNvSpPr>
              <p:nvPr/>
            </p:nvSpPr>
            <p:spPr bwMode="auto">
              <a:xfrm>
                <a:off x="4837879" y="5402483"/>
                <a:ext cx="1790700" cy="261534"/>
              </a:xfrm>
              <a:prstGeom prst="rect">
                <a:avLst/>
              </a:prstGeom>
              <a:noFill/>
              <a:ln w="9525">
                <a:noFill/>
                <a:miter lim="800000"/>
                <a:headEnd/>
                <a:tailEnd/>
              </a:ln>
            </p:spPr>
            <p:txBody>
              <a:bodyPr lIns="0" tIns="0" rIns="0" bIns="0">
                <a:spAutoFit/>
              </a:bodyPr>
              <a:lstStyle/>
              <a:p>
                <a:pPr algn="ctr"/>
                <a:r>
                  <a:rPr lang="de-DE" sz="1700" b="1"/>
                  <a:t>Software</a:t>
                </a:r>
              </a:p>
            </p:txBody>
          </p:sp>
        </p:grpSp>
      </p:grpSp>
      <p:sp>
        <p:nvSpPr>
          <p:cNvPr id="2" name="Textfeld 1"/>
          <p:cNvSpPr txBox="1">
            <a:spLocks noChangeArrowheads="1"/>
          </p:cNvSpPr>
          <p:nvPr/>
        </p:nvSpPr>
        <p:spPr bwMode="auto">
          <a:xfrm>
            <a:off x="292100" y="5216525"/>
            <a:ext cx="8628063" cy="1108075"/>
          </a:xfrm>
          <a:prstGeom prst="rect">
            <a:avLst/>
          </a:prstGeom>
          <a:noFill/>
          <a:ln w="9525">
            <a:noFill/>
            <a:miter lim="800000"/>
            <a:headEnd/>
            <a:tailEnd/>
          </a:ln>
        </p:spPr>
        <p:txBody>
          <a:bodyPr lIns="0" tIns="0" rIns="0" bIns="0">
            <a:spAutoFit/>
          </a:bodyPr>
          <a:lstStyle/>
          <a:p>
            <a:pPr algn="ctr"/>
            <a:r>
              <a:rPr lang="de-DE" sz="2400" b="1"/>
              <a:t>Integrated Industry: from consulting over hardware to system integration &amp; service</a:t>
            </a:r>
          </a:p>
          <a:p>
            <a:pPr algn="ctr"/>
            <a:r>
              <a:rPr lang="de-DE" sz="2400" b="1"/>
              <a:t> - first hand fulfillment - </a:t>
            </a:r>
          </a:p>
        </p:txBody>
      </p:sp>
      <p:sp>
        <p:nvSpPr>
          <p:cNvPr id="26" name="Textfeld 25"/>
          <p:cNvSpPr txBox="1">
            <a:spLocks noChangeArrowheads="1"/>
          </p:cNvSpPr>
          <p:nvPr/>
        </p:nvSpPr>
        <p:spPr bwMode="auto">
          <a:xfrm>
            <a:off x="4427538" y="3054350"/>
            <a:ext cx="300037" cy="614363"/>
          </a:xfrm>
          <a:prstGeom prst="rect">
            <a:avLst/>
          </a:prstGeom>
          <a:noFill/>
          <a:ln w="9525">
            <a:noFill/>
            <a:miter lim="800000"/>
            <a:headEnd/>
            <a:tailEnd/>
          </a:ln>
        </p:spPr>
        <p:txBody>
          <a:bodyPr wrap="none" lIns="0" tIns="0" rIns="0" bIns="0">
            <a:spAutoFit/>
          </a:bodyPr>
          <a:lstStyle/>
          <a:p>
            <a:r>
              <a:rPr lang="de-DE" sz="4000" b="1"/>
              <a:t>+</a:t>
            </a:r>
          </a:p>
        </p:txBody>
      </p:sp>
      <p:sp>
        <p:nvSpPr>
          <p:cNvPr id="29" name="Textfeld 28"/>
          <p:cNvSpPr txBox="1">
            <a:spLocks noChangeArrowheads="1"/>
          </p:cNvSpPr>
          <p:nvPr/>
        </p:nvSpPr>
        <p:spPr bwMode="auto">
          <a:xfrm>
            <a:off x="6713538" y="3054350"/>
            <a:ext cx="300037" cy="614363"/>
          </a:xfrm>
          <a:prstGeom prst="rect">
            <a:avLst/>
          </a:prstGeom>
          <a:noFill/>
          <a:ln w="9525">
            <a:noFill/>
            <a:miter lim="800000"/>
            <a:headEnd/>
            <a:tailEnd/>
          </a:ln>
        </p:spPr>
        <p:txBody>
          <a:bodyPr wrap="none" lIns="0" tIns="0" rIns="0" bIns="0">
            <a:spAutoFit/>
          </a:bodyPr>
          <a:lstStyle/>
          <a:p>
            <a:r>
              <a:rPr lang="de-DE" sz="4000" b="1"/>
              <a:t>+</a:t>
            </a:r>
          </a:p>
        </p:txBody>
      </p:sp>
      <p:sp>
        <p:nvSpPr>
          <p:cNvPr id="30" name="Textfeld 29"/>
          <p:cNvSpPr txBox="1">
            <a:spLocks noChangeArrowheads="1"/>
          </p:cNvSpPr>
          <p:nvPr/>
        </p:nvSpPr>
        <p:spPr bwMode="auto">
          <a:xfrm>
            <a:off x="2184400" y="3054350"/>
            <a:ext cx="300038" cy="614363"/>
          </a:xfrm>
          <a:prstGeom prst="rect">
            <a:avLst/>
          </a:prstGeom>
          <a:noFill/>
          <a:ln w="9525">
            <a:noFill/>
            <a:miter lim="800000"/>
            <a:headEnd/>
            <a:tailEnd/>
          </a:ln>
        </p:spPr>
        <p:txBody>
          <a:bodyPr wrap="none" lIns="0" tIns="0" rIns="0" bIns="0">
            <a:spAutoFit/>
          </a:bodyPr>
          <a:lstStyle/>
          <a:p>
            <a:r>
              <a:rPr lang="de-DE" sz="4000" b="1"/>
              <a: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a:xfrm>
            <a:off x="3756025" y="1300163"/>
            <a:ext cx="4916488" cy="2368550"/>
          </a:xfrm>
          <a:prstGeom prst="rect">
            <a:avLst/>
          </a:prstGeom>
          <a:solidFill>
            <a:schemeClr val="bg1">
              <a:lumMod val="9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4578" name="Textplatzhalter 1"/>
          <p:cNvSpPr>
            <a:spLocks noGrp="1"/>
          </p:cNvSpPr>
          <p:nvPr>
            <p:ph type="body" sz="quarter" idx="18"/>
          </p:nvPr>
        </p:nvSpPr>
        <p:spPr bwMode="auto">
          <a:xfrm>
            <a:off x="436563" y="144463"/>
            <a:ext cx="7542212" cy="373062"/>
          </a:xfrm>
          <a:noFill/>
          <a:ln>
            <a:miter lim="800000"/>
            <a:headEnd/>
            <a:tailEnd/>
          </a:ln>
        </p:spPr>
        <p:txBody>
          <a:bodyPr vert="horz" wrap="square" numCol="1" anchor="t" anchorCtr="0" compatLnSpc="1">
            <a:prstTxWarp prst="textNoShape">
              <a:avLst/>
            </a:prstTxWarp>
          </a:bodyPr>
          <a:lstStyle/>
          <a:p>
            <a:r>
              <a:rPr lang="en-US" smtClean="0"/>
              <a:t>HARTING</a:t>
            </a:r>
          </a:p>
        </p:txBody>
      </p:sp>
      <p:sp>
        <p:nvSpPr>
          <p:cNvPr id="24579" name="Textplatzhalter 3"/>
          <p:cNvSpPr>
            <a:spLocks noGrp="1"/>
          </p:cNvSpPr>
          <p:nvPr>
            <p:ph type="body" sz="quarter" idx="10"/>
          </p:nvPr>
        </p:nvSpPr>
        <p:spPr bwMode="auto">
          <a:xfrm>
            <a:off x="4279900" y="1519238"/>
            <a:ext cx="3859213" cy="1709737"/>
          </a:xfrm>
          <a:noFill/>
          <a:ln>
            <a:miter lim="800000"/>
            <a:headEnd/>
            <a:tailEnd/>
          </a:ln>
        </p:spPr>
        <p:txBody>
          <a:bodyPr vert="horz" wrap="square" numCol="1" anchor="t" anchorCtr="0" compatLnSpc="1">
            <a:prstTxWarp prst="textNoShape">
              <a:avLst/>
            </a:prstTxWarp>
          </a:bodyPr>
          <a:lstStyle/>
          <a:p>
            <a:pPr marL="341313">
              <a:buFont typeface="Wingdings" pitchFamily="2" charset="2"/>
              <a:buChar char="§"/>
            </a:pPr>
            <a:r>
              <a:rPr lang="en-US" sz="1600" smtClean="0"/>
              <a:t>founded: 1945</a:t>
            </a:r>
          </a:p>
          <a:p>
            <a:pPr marL="341313">
              <a:spcBef>
                <a:spcPct val="50000"/>
              </a:spcBef>
              <a:buFont typeface="Wingdings" pitchFamily="2" charset="2"/>
              <a:buChar char="§"/>
            </a:pPr>
            <a:r>
              <a:rPr lang="en-US" sz="1600" smtClean="0"/>
              <a:t>based in Espelkamp, Germany</a:t>
            </a:r>
          </a:p>
          <a:p>
            <a:pPr marL="341313">
              <a:spcBef>
                <a:spcPct val="50000"/>
              </a:spcBef>
              <a:buFont typeface="Wingdings" pitchFamily="2" charset="2"/>
              <a:buChar char="§"/>
            </a:pPr>
            <a:r>
              <a:rPr lang="en-US" sz="1600" smtClean="0"/>
              <a:t>100 % in private ownership of the </a:t>
            </a:r>
            <a:br>
              <a:rPr lang="en-US" sz="1600" smtClean="0"/>
            </a:br>
            <a:r>
              <a:rPr lang="en-US" sz="1600" smtClean="0"/>
              <a:t>Harting family</a:t>
            </a:r>
          </a:p>
          <a:p>
            <a:pPr marL="341313">
              <a:buFont typeface="Arial" charset="0"/>
              <a:buChar char="▬"/>
            </a:pPr>
            <a:endParaRPr lang="en-US" smtClean="0"/>
          </a:p>
        </p:txBody>
      </p:sp>
      <p:pic>
        <p:nvPicPr>
          <p:cNvPr id="24580" name="Picture 1059" descr="G:\Fotos_Bilder\DH+MH und Mitarbeiter\_Fotos Hartings Feb 2008 freigegeben\Gruppe_Familie\Familie_Bild198.jpg"/>
          <p:cNvPicPr>
            <a:picLocks noChangeAspect="1" noChangeArrowheads="1"/>
          </p:cNvPicPr>
          <p:nvPr/>
        </p:nvPicPr>
        <p:blipFill>
          <a:blip r:embed="rId2"/>
          <a:srcRect/>
          <a:stretch>
            <a:fillRect/>
          </a:stretch>
        </p:blipFill>
        <p:spPr bwMode="auto">
          <a:xfrm>
            <a:off x="436563" y="1300163"/>
            <a:ext cx="3319462" cy="2368550"/>
          </a:xfrm>
          <a:prstGeom prst="rect">
            <a:avLst/>
          </a:prstGeom>
          <a:noFill/>
          <a:ln w="9525">
            <a:noFill/>
            <a:miter lim="800000"/>
            <a:headEnd/>
            <a:tailEnd/>
          </a:ln>
        </p:spPr>
      </p:pic>
      <p:sp>
        <p:nvSpPr>
          <p:cNvPr id="6" name="Textplatzhalter 3"/>
          <p:cNvSpPr>
            <a:spLocks noGrp="1"/>
          </p:cNvSpPr>
          <p:nvPr>
            <p:ph type="body" sz="quarter" idx="10"/>
          </p:nvPr>
        </p:nvSpPr>
        <p:spPr>
          <a:xfrm>
            <a:off x="436563" y="3984625"/>
            <a:ext cx="8235950" cy="1711325"/>
          </a:xfrm>
        </p:spPr>
        <p:txBody>
          <a:bodyPr/>
          <a:lstStyle/>
          <a:p>
            <a:pPr fontAlgn="auto">
              <a:lnSpc>
                <a:spcPct val="150000"/>
              </a:lnSpc>
              <a:spcAft>
                <a:spcPts val="0"/>
              </a:spcAft>
              <a:buFont typeface="Wingdings" panose="05000000000000000000" pitchFamily="2" charset="2"/>
              <a:buChar char="§"/>
              <a:defRPr/>
            </a:pPr>
            <a:r>
              <a:rPr lang="en-US" sz="1600" dirty="0" smtClean="0"/>
              <a:t>turnover in 2011/2012: </a:t>
            </a:r>
            <a:r>
              <a:rPr lang="en-US" sz="1600" dirty="0"/>
              <a:t>€</a:t>
            </a:r>
            <a:r>
              <a:rPr lang="en-US" sz="1600" dirty="0" smtClean="0"/>
              <a:t> 479 million</a:t>
            </a:r>
            <a:endParaRPr lang="en-US" sz="1600" b="0" dirty="0" smtClean="0"/>
          </a:p>
          <a:p>
            <a:pPr fontAlgn="auto">
              <a:lnSpc>
                <a:spcPct val="150000"/>
              </a:lnSpc>
              <a:spcAft>
                <a:spcPts val="0"/>
              </a:spcAft>
              <a:buFont typeface="Wingdings" panose="05000000000000000000" pitchFamily="2" charset="2"/>
              <a:buChar char="§"/>
              <a:defRPr/>
            </a:pPr>
            <a:r>
              <a:rPr lang="en-US" sz="1600" dirty="0" smtClean="0"/>
              <a:t>ca. 3.600 employees worldwide</a:t>
            </a:r>
            <a:endParaRPr lang="en-US" sz="1600" b="0" dirty="0" smtClean="0"/>
          </a:p>
          <a:p>
            <a:pPr fontAlgn="auto">
              <a:lnSpc>
                <a:spcPct val="150000"/>
              </a:lnSpc>
              <a:spcAft>
                <a:spcPts val="0"/>
              </a:spcAft>
              <a:buFont typeface="Wingdings" panose="05000000000000000000" pitchFamily="2" charset="2"/>
              <a:buChar char="§"/>
              <a:defRPr/>
            </a:pPr>
            <a:r>
              <a:rPr lang="en-US" sz="1600" dirty="0" smtClean="0"/>
              <a:t>11 locations for production</a:t>
            </a:r>
            <a:endParaRPr lang="en-US" sz="1600" b="0" dirty="0" smtClean="0"/>
          </a:p>
          <a:p>
            <a:pPr fontAlgn="auto">
              <a:lnSpc>
                <a:spcPct val="150000"/>
              </a:lnSpc>
              <a:spcAft>
                <a:spcPts val="0"/>
              </a:spcAft>
              <a:buFont typeface="Wingdings" panose="05000000000000000000" pitchFamily="2" charset="2"/>
              <a:buChar char="§"/>
              <a:defRPr/>
            </a:pPr>
            <a:r>
              <a:rPr lang="en-US" sz="1600" dirty="0" smtClean="0"/>
              <a:t>8 development centers</a:t>
            </a:r>
            <a:endParaRPr lang="en-US" sz="1600" b="0" dirty="0" smtClean="0"/>
          </a:p>
          <a:p>
            <a:pPr fontAlgn="auto">
              <a:spcAft>
                <a:spcPts val="0"/>
              </a:spcAft>
              <a:defRPr/>
            </a:pPr>
            <a:endParaRPr lang="en-US" sz="1600" dirty="0">
              <a:solidFill>
                <a:schemeClr val="tx1">
                  <a:lumMod val="75000"/>
                  <a:lumOff val="25000"/>
                </a:schemeClr>
              </a:solidFill>
            </a:endParaRPr>
          </a:p>
        </p:txBody>
      </p:sp>
      <p:sp>
        <p:nvSpPr>
          <p:cNvPr id="24582" name="Text Box 1041">
            <a:hlinkClick r:id="rId3" action="ppaction://hlinksldjump"/>
          </p:cNvPr>
          <p:cNvSpPr txBox="1">
            <a:spLocks noChangeArrowheads="1"/>
          </p:cNvSpPr>
          <p:nvPr/>
        </p:nvSpPr>
        <p:spPr bwMode="auto">
          <a:xfrm>
            <a:off x="8320088" y="6330950"/>
            <a:ext cx="593725" cy="122238"/>
          </a:xfrm>
          <a:prstGeom prst="rect">
            <a:avLst/>
          </a:prstGeom>
          <a:noFill/>
          <a:ln w="9525">
            <a:noFill/>
            <a:miter lim="800000"/>
            <a:headEnd/>
            <a:tailEnd/>
          </a:ln>
        </p:spPr>
        <p:txBody>
          <a:bodyPr lIns="0" tIns="0" rIns="0" bIns="0">
            <a:spAutoFit/>
          </a:bodyPr>
          <a:lstStyle/>
          <a:p>
            <a:pPr algn="r"/>
            <a:r>
              <a:rPr lang="de-DE" sz="800" b="1">
                <a:solidFill>
                  <a:schemeClr val="bg2"/>
                </a:solidFill>
              </a:rPr>
              <a:t>Inhalt</a:t>
            </a:r>
          </a:p>
        </p:txBody>
      </p:sp>
      <p:pic>
        <p:nvPicPr>
          <p:cNvPr id="24583" name="Picture 2"/>
          <p:cNvPicPr>
            <a:picLocks noChangeAspect="1" noChangeArrowheads="1"/>
          </p:cNvPicPr>
          <p:nvPr/>
        </p:nvPicPr>
        <p:blipFill>
          <a:blip r:embed="rId4"/>
          <a:srcRect/>
          <a:stretch>
            <a:fillRect/>
          </a:stretch>
        </p:blipFill>
        <p:spPr bwMode="auto">
          <a:xfrm>
            <a:off x="6334125" y="3838575"/>
            <a:ext cx="2579688" cy="2614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rcRect/>
          <a:stretch>
            <a:fillRect/>
          </a:stretch>
        </p:blipFill>
        <p:spPr bwMode="auto">
          <a:xfrm>
            <a:off x="1709738" y="1719263"/>
            <a:ext cx="7434262" cy="4762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rcRect/>
          <a:stretch>
            <a:fillRect/>
          </a:stretch>
        </p:blipFill>
        <p:spPr bwMode="auto">
          <a:xfrm>
            <a:off x="2343150" y="1300163"/>
            <a:ext cx="4476750" cy="3952875"/>
          </a:xfrm>
          <a:prstGeom prst="rect">
            <a:avLst/>
          </a:prstGeom>
          <a:noFill/>
          <a:ln w="9525">
            <a:noFill/>
            <a:miter lim="800000"/>
            <a:headEnd/>
            <a:tailEnd/>
          </a:ln>
        </p:spPr>
      </p:pic>
      <p:sp>
        <p:nvSpPr>
          <p:cNvPr id="25602" name="Textplatzhalter 1"/>
          <p:cNvSpPr>
            <a:spLocks noGrp="1"/>
          </p:cNvSpPr>
          <p:nvPr>
            <p:ph type="body" sz="quarter" idx="18"/>
          </p:nvPr>
        </p:nvSpPr>
        <p:spPr bwMode="auto">
          <a:xfrm>
            <a:off x="436563" y="144463"/>
            <a:ext cx="7542212" cy="373062"/>
          </a:xfrm>
          <a:noFill/>
          <a:ln>
            <a:miter lim="800000"/>
            <a:headEnd/>
            <a:tailEnd/>
          </a:ln>
        </p:spPr>
        <p:txBody>
          <a:bodyPr vert="horz" wrap="square" numCol="1" anchor="t" anchorCtr="0" compatLnSpc="1">
            <a:prstTxWarp prst="textNoShape">
              <a:avLst/>
            </a:prstTxWarp>
          </a:bodyPr>
          <a:lstStyle/>
          <a:p>
            <a:r>
              <a:rPr lang="en-US" smtClean="0"/>
              <a:t>connectivity &amp; networks &amp; solutions</a:t>
            </a:r>
          </a:p>
        </p:txBody>
      </p:sp>
      <p:sp>
        <p:nvSpPr>
          <p:cNvPr id="6" name="Text Box 22"/>
          <p:cNvSpPr txBox="1">
            <a:spLocks noChangeArrowheads="1"/>
          </p:cNvSpPr>
          <p:nvPr/>
        </p:nvSpPr>
        <p:spPr bwMode="auto">
          <a:xfrm>
            <a:off x="5394325" y="1230313"/>
            <a:ext cx="3387725" cy="830262"/>
          </a:xfrm>
          <a:prstGeom prst="rect">
            <a:avLst/>
          </a:prstGeom>
          <a:noFill/>
          <a:ln w="9525">
            <a:noFill/>
            <a:miter lim="800000"/>
            <a:headEnd/>
            <a:tailEnd/>
          </a:ln>
        </p:spPr>
        <p:txBody>
          <a:bodyPr>
            <a:spAutoFit/>
          </a:bodyPr>
          <a:lstStyle/>
          <a:p>
            <a:pPr algn="ctr">
              <a:spcBef>
                <a:spcPct val="50000"/>
              </a:spcBef>
            </a:pPr>
            <a:r>
              <a:rPr lang="de-DE" sz="1600" b="1">
                <a:solidFill>
                  <a:srgbClr val="000000"/>
                </a:solidFill>
              </a:rPr>
              <a:t>network &amp; RFID components (Ha-VIS) for infrastructure solutions</a:t>
            </a:r>
          </a:p>
        </p:txBody>
      </p:sp>
      <p:grpSp>
        <p:nvGrpSpPr>
          <p:cNvPr id="7" name="Gruppieren 6"/>
          <p:cNvGrpSpPr>
            <a:grpSpLocks/>
          </p:cNvGrpSpPr>
          <p:nvPr/>
        </p:nvGrpSpPr>
        <p:grpSpPr bwMode="auto">
          <a:xfrm>
            <a:off x="4935538" y="3648075"/>
            <a:ext cx="3522662" cy="2462213"/>
            <a:chOff x="5272088" y="3758300"/>
            <a:chExt cx="3522662" cy="2462452"/>
          </a:xfrm>
        </p:grpSpPr>
        <p:sp>
          <p:nvSpPr>
            <p:cNvPr id="25609" name="Text Box 24"/>
            <p:cNvSpPr txBox="1">
              <a:spLocks noChangeArrowheads="1"/>
            </p:cNvSpPr>
            <p:nvPr/>
          </p:nvSpPr>
          <p:spPr bwMode="auto">
            <a:xfrm>
              <a:off x="5272088" y="5636552"/>
              <a:ext cx="3522662" cy="584200"/>
            </a:xfrm>
            <a:prstGeom prst="rect">
              <a:avLst/>
            </a:prstGeom>
            <a:noFill/>
            <a:ln w="9525">
              <a:noFill/>
              <a:miter lim="800000"/>
              <a:headEnd/>
              <a:tailEnd/>
            </a:ln>
          </p:spPr>
          <p:txBody>
            <a:bodyPr>
              <a:spAutoFit/>
            </a:bodyPr>
            <a:lstStyle/>
            <a:p>
              <a:pPr algn="ctr">
                <a:spcBef>
                  <a:spcPct val="50000"/>
                </a:spcBef>
              </a:pPr>
              <a:r>
                <a:rPr lang="de-DE" sz="1600" b="1">
                  <a:solidFill>
                    <a:srgbClr val="000000"/>
                  </a:solidFill>
                </a:rPr>
                <a:t>device connectivity (</a:t>
              </a:r>
              <a:r>
                <a:rPr lang="de-DE" sz="1600" b="1" i="1">
                  <a:solidFill>
                    <a:srgbClr val="000000"/>
                  </a:solidFill>
                </a:rPr>
                <a:t>har</a:t>
              </a:r>
              <a:r>
                <a:rPr lang="de-DE" sz="1600" b="1">
                  <a:solidFill>
                    <a:srgbClr val="000000"/>
                  </a:solidFill>
                </a:rPr>
                <a:t>-) </a:t>
              </a:r>
              <a:br>
                <a:rPr lang="de-DE" sz="1600" b="1">
                  <a:solidFill>
                    <a:srgbClr val="000000"/>
                  </a:solidFill>
                </a:rPr>
              </a:br>
              <a:r>
                <a:rPr lang="de-DE" sz="1600" b="1">
                  <a:solidFill>
                    <a:srgbClr val="000000"/>
                  </a:solidFill>
                </a:rPr>
                <a:t>for infrastructure devices</a:t>
              </a:r>
            </a:p>
          </p:txBody>
        </p:sp>
        <p:pic>
          <p:nvPicPr>
            <p:cNvPr id="25610" name="Picture 25"/>
            <p:cNvPicPr>
              <a:picLocks noChangeAspect="1" noChangeArrowheads="1"/>
            </p:cNvPicPr>
            <p:nvPr/>
          </p:nvPicPr>
          <p:blipFill>
            <a:blip r:embed="rId3"/>
            <a:srcRect/>
            <a:stretch>
              <a:fillRect/>
            </a:stretch>
          </p:blipFill>
          <p:spPr bwMode="auto">
            <a:xfrm>
              <a:off x="5738813" y="3758300"/>
              <a:ext cx="2189162" cy="1755987"/>
            </a:xfrm>
            <a:prstGeom prst="rect">
              <a:avLst/>
            </a:prstGeom>
            <a:noFill/>
            <a:ln w="9525">
              <a:noFill/>
              <a:miter lim="800000"/>
              <a:headEnd/>
              <a:tailEnd/>
            </a:ln>
          </p:spPr>
        </p:pic>
      </p:grpSp>
      <p:grpSp>
        <p:nvGrpSpPr>
          <p:cNvPr id="10" name="Gruppieren 9"/>
          <p:cNvGrpSpPr>
            <a:grpSpLocks/>
          </p:cNvGrpSpPr>
          <p:nvPr/>
        </p:nvGrpSpPr>
        <p:grpSpPr bwMode="auto">
          <a:xfrm>
            <a:off x="811213" y="3635375"/>
            <a:ext cx="3738562" cy="2552700"/>
            <a:chOff x="1148663" y="3797300"/>
            <a:chExt cx="3738563" cy="2552221"/>
          </a:xfrm>
        </p:grpSpPr>
        <p:pic>
          <p:nvPicPr>
            <p:cNvPr id="25607" name="Picture 27"/>
            <p:cNvPicPr>
              <a:picLocks noChangeAspect="1" noChangeArrowheads="1"/>
            </p:cNvPicPr>
            <p:nvPr/>
          </p:nvPicPr>
          <p:blipFill>
            <a:blip r:embed="rId4"/>
            <a:srcRect/>
            <a:stretch>
              <a:fillRect/>
            </a:stretch>
          </p:blipFill>
          <p:spPr bwMode="auto">
            <a:xfrm>
              <a:off x="1906981" y="3797300"/>
              <a:ext cx="2201076" cy="1763713"/>
            </a:xfrm>
            <a:prstGeom prst="rect">
              <a:avLst/>
            </a:prstGeom>
            <a:noFill/>
            <a:ln w="9525">
              <a:noFill/>
              <a:miter lim="800000"/>
              <a:headEnd/>
              <a:tailEnd/>
            </a:ln>
          </p:spPr>
        </p:pic>
        <p:sp>
          <p:nvSpPr>
            <p:cNvPr id="25608" name="Text Box 28"/>
            <p:cNvSpPr txBox="1">
              <a:spLocks noChangeArrowheads="1"/>
            </p:cNvSpPr>
            <p:nvPr/>
          </p:nvSpPr>
          <p:spPr bwMode="auto">
            <a:xfrm>
              <a:off x="1148663" y="5519258"/>
              <a:ext cx="3738563" cy="830263"/>
            </a:xfrm>
            <a:prstGeom prst="rect">
              <a:avLst/>
            </a:prstGeom>
            <a:noFill/>
            <a:ln w="9525">
              <a:noFill/>
              <a:miter lim="800000"/>
              <a:headEnd/>
              <a:tailEnd/>
            </a:ln>
          </p:spPr>
          <p:txBody>
            <a:bodyPr>
              <a:spAutoFit/>
            </a:bodyPr>
            <a:lstStyle/>
            <a:p>
              <a:pPr algn="ctr">
                <a:spcBef>
                  <a:spcPct val="50000"/>
                </a:spcBef>
              </a:pPr>
              <a:r>
                <a:rPr lang="de-DE" sz="1600" b="1">
                  <a:solidFill>
                    <a:srgbClr val="000000"/>
                  </a:solidFill>
                </a:rPr>
                <a:t>connectors &amp;</a:t>
              </a:r>
              <a:br>
                <a:rPr lang="de-DE" sz="1600" b="1">
                  <a:solidFill>
                    <a:srgbClr val="000000"/>
                  </a:solidFill>
                </a:rPr>
              </a:br>
              <a:r>
                <a:rPr lang="de-DE" sz="1600" b="1">
                  <a:solidFill>
                    <a:srgbClr val="000000"/>
                  </a:solidFill>
                </a:rPr>
                <a:t>installation concepts (Han</a:t>
              </a:r>
              <a:r>
                <a:rPr lang="de-DE" sz="1600" b="1" baseline="30000">
                  <a:solidFill>
                    <a:srgbClr val="000000"/>
                  </a:solidFill>
                </a:rPr>
                <a:t>®</a:t>
              </a:r>
              <a:r>
                <a:rPr lang="de-DE" sz="1600" b="1">
                  <a:solidFill>
                    <a:srgbClr val="000000"/>
                  </a:solidFill>
                </a:rPr>
                <a:t>) </a:t>
              </a:r>
              <a:br>
                <a:rPr lang="de-DE" sz="1600" b="1">
                  <a:solidFill>
                    <a:srgbClr val="000000"/>
                  </a:solidFill>
                </a:rPr>
              </a:br>
              <a:r>
                <a:rPr lang="de-DE" sz="1600" b="1">
                  <a:solidFill>
                    <a:srgbClr val="000000"/>
                  </a:solidFill>
                </a:rPr>
                <a:t>in an industrial infrastructure</a:t>
              </a:r>
            </a:p>
          </p:txBody>
        </p:sp>
      </p:grpSp>
      <p:sp>
        <p:nvSpPr>
          <p:cNvPr id="25606" name="Text Box 1041">
            <a:hlinkClick r:id="rId5" action="ppaction://hlinksldjump"/>
          </p:cNvPr>
          <p:cNvSpPr txBox="1">
            <a:spLocks noChangeArrowheads="1"/>
          </p:cNvSpPr>
          <p:nvPr/>
        </p:nvSpPr>
        <p:spPr bwMode="auto">
          <a:xfrm>
            <a:off x="8320088" y="6330950"/>
            <a:ext cx="593725" cy="122238"/>
          </a:xfrm>
          <a:prstGeom prst="rect">
            <a:avLst/>
          </a:prstGeom>
          <a:noFill/>
          <a:ln w="9525">
            <a:noFill/>
            <a:miter lim="800000"/>
            <a:headEnd/>
            <a:tailEnd/>
          </a:ln>
        </p:spPr>
        <p:txBody>
          <a:bodyPr lIns="0" tIns="0" rIns="0" bIns="0">
            <a:spAutoFit/>
          </a:bodyPr>
          <a:lstStyle/>
          <a:p>
            <a:pPr algn="r"/>
            <a:r>
              <a:rPr lang="de-DE" sz="800" b="1">
                <a:solidFill>
                  <a:srgbClr val="808080"/>
                </a:solidFill>
              </a:rPr>
              <a:t>Inhalt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uppieren 29"/>
          <p:cNvGrpSpPr>
            <a:grpSpLocks/>
          </p:cNvGrpSpPr>
          <p:nvPr/>
        </p:nvGrpSpPr>
        <p:grpSpPr bwMode="auto">
          <a:xfrm>
            <a:off x="336550" y="2276475"/>
            <a:ext cx="2587625" cy="3895725"/>
            <a:chOff x="336349" y="1289192"/>
            <a:chExt cx="2587130" cy="4883150"/>
          </a:xfrm>
        </p:grpSpPr>
        <p:sp>
          <p:nvSpPr>
            <p:cNvPr id="24" name="Abgerundetes Rechteck 23"/>
            <p:cNvSpPr/>
            <p:nvPr/>
          </p:nvSpPr>
          <p:spPr>
            <a:xfrm>
              <a:off x="336349" y="1289192"/>
              <a:ext cx="2585543" cy="4883150"/>
            </a:xfrm>
            <a:prstGeom prst="roundRect">
              <a:avLst>
                <a:gd name="adj" fmla="val 4846"/>
              </a:avLst>
            </a:prstGeom>
            <a:gradFill>
              <a:gsLst>
                <a:gs pos="0">
                  <a:srgbClr val="C8D8E0"/>
                </a:gs>
                <a:gs pos="100000">
                  <a:srgbClr val="94B9C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6658" name="Textfeld 24"/>
            <p:cNvSpPr txBox="1">
              <a:spLocks noChangeArrowheads="1"/>
            </p:cNvSpPr>
            <p:nvPr/>
          </p:nvSpPr>
          <p:spPr bwMode="auto">
            <a:xfrm>
              <a:off x="349647" y="1373681"/>
              <a:ext cx="2573832" cy="694462"/>
            </a:xfrm>
            <a:prstGeom prst="rect">
              <a:avLst/>
            </a:prstGeom>
            <a:noFill/>
            <a:ln w="9525">
              <a:noFill/>
              <a:miter lim="800000"/>
              <a:headEnd/>
              <a:tailEnd/>
            </a:ln>
          </p:spPr>
          <p:txBody>
            <a:bodyPr lIns="0" tIns="0" rIns="0" bIns="0">
              <a:spAutoFit/>
            </a:bodyPr>
            <a:lstStyle/>
            <a:p>
              <a:pPr algn="ctr"/>
              <a:r>
                <a:rPr lang="de-DE" b="1"/>
                <a:t>support &amp; optimize industrial processes</a:t>
              </a:r>
            </a:p>
          </p:txBody>
        </p:sp>
        <p:pic>
          <p:nvPicPr>
            <p:cNvPr id="26659" name="Picture 2" descr="J:\Groups\RFID_Ekanban\Fotos_eKanban\Fotos_von_Pescht\Monitorwand_MA4_neu.jpg"/>
            <p:cNvPicPr>
              <a:picLocks noChangeAspect="1" noChangeArrowheads="1"/>
            </p:cNvPicPr>
            <p:nvPr/>
          </p:nvPicPr>
          <p:blipFill>
            <a:blip r:embed="rId2"/>
            <a:srcRect/>
            <a:stretch>
              <a:fillRect/>
            </a:stretch>
          </p:blipFill>
          <p:spPr bwMode="auto">
            <a:xfrm>
              <a:off x="593061" y="3082326"/>
              <a:ext cx="2026764" cy="1195731"/>
            </a:xfrm>
            <a:prstGeom prst="rect">
              <a:avLst/>
            </a:prstGeom>
            <a:noFill/>
            <a:ln w="9525">
              <a:noFill/>
              <a:miter lim="800000"/>
              <a:headEnd/>
              <a:tailEnd/>
            </a:ln>
          </p:spPr>
        </p:pic>
        <p:pic>
          <p:nvPicPr>
            <p:cNvPr id="26660" name="Picture 4" descr="\\fileespel03\dieneltm\Desktop\2013-01-22 11.38.49.jpg"/>
            <p:cNvPicPr>
              <a:picLocks noChangeAspect="1" noChangeArrowheads="1"/>
            </p:cNvPicPr>
            <p:nvPr/>
          </p:nvPicPr>
          <p:blipFill>
            <a:blip r:embed="rId3"/>
            <a:srcRect/>
            <a:stretch>
              <a:fillRect/>
            </a:stretch>
          </p:blipFill>
          <p:spPr bwMode="auto">
            <a:xfrm>
              <a:off x="638931" y="4450478"/>
              <a:ext cx="1980894" cy="1485671"/>
            </a:xfrm>
            <a:prstGeom prst="rect">
              <a:avLst/>
            </a:prstGeom>
            <a:noFill/>
            <a:ln w="9525">
              <a:noFill/>
              <a:miter lim="800000"/>
              <a:headEnd/>
              <a:tailEnd/>
            </a:ln>
          </p:spPr>
        </p:pic>
      </p:grpSp>
      <p:grpSp>
        <p:nvGrpSpPr>
          <p:cNvPr id="26626" name="Gruppieren 4"/>
          <p:cNvGrpSpPr>
            <a:grpSpLocks/>
          </p:cNvGrpSpPr>
          <p:nvPr/>
        </p:nvGrpSpPr>
        <p:grpSpPr bwMode="auto">
          <a:xfrm>
            <a:off x="6248400" y="2276475"/>
            <a:ext cx="2587625" cy="3924300"/>
            <a:chOff x="6248465" y="2276872"/>
            <a:chExt cx="2587130" cy="3923762"/>
          </a:xfrm>
        </p:grpSpPr>
        <p:sp>
          <p:nvSpPr>
            <p:cNvPr id="26" name="Abgerundetes Rechteck 25"/>
            <p:cNvSpPr/>
            <p:nvPr/>
          </p:nvSpPr>
          <p:spPr>
            <a:xfrm>
              <a:off x="6248465" y="2276872"/>
              <a:ext cx="2585543" cy="3923762"/>
            </a:xfrm>
            <a:prstGeom prst="roundRect">
              <a:avLst>
                <a:gd name="adj" fmla="val 4846"/>
              </a:avLst>
            </a:prstGeom>
            <a:gradFill>
              <a:gsLst>
                <a:gs pos="0">
                  <a:srgbClr val="C8D8E0"/>
                </a:gs>
                <a:gs pos="100000">
                  <a:srgbClr val="94B9C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6654" name="Textfeld 26"/>
            <p:cNvSpPr txBox="1">
              <a:spLocks noChangeArrowheads="1"/>
            </p:cNvSpPr>
            <p:nvPr/>
          </p:nvSpPr>
          <p:spPr bwMode="auto">
            <a:xfrm>
              <a:off x="6261763" y="2361361"/>
              <a:ext cx="2573832" cy="553998"/>
            </a:xfrm>
            <a:prstGeom prst="rect">
              <a:avLst/>
            </a:prstGeom>
            <a:noFill/>
            <a:ln w="9525">
              <a:noFill/>
              <a:miter lim="800000"/>
              <a:headEnd/>
              <a:tailEnd/>
            </a:ln>
          </p:spPr>
          <p:txBody>
            <a:bodyPr lIns="0" tIns="0" rIns="0" bIns="0">
              <a:spAutoFit/>
            </a:bodyPr>
            <a:lstStyle/>
            <a:p>
              <a:pPr algn="ctr"/>
              <a:r>
                <a:rPr lang="de-DE" b="1"/>
                <a:t>digital „enrichment“ of products with Auto-ID</a:t>
              </a:r>
            </a:p>
          </p:txBody>
        </p:sp>
        <p:pic>
          <p:nvPicPr>
            <p:cNvPr id="14" name="Picture 8" descr="http://beatmasters-winlite-blog.de/wp-content/uploads/2012/05/wireless-connection-icon.jpg"/>
            <p:cNvPicPr>
              <a:picLocks noChangeAspect="1" noChangeArrowheads="1"/>
            </p:cNvPicPr>
            <p:nvPr/>
          </p:nvPicPr>
          <p:blipFill>
            <a:blip r:embed="rId4" cstate="print">
              <a:duotone>
                <a:schemeClr val="accent1">
                  <a:shade val="45000"/>
                  <a:satMod val="135000"/>
                </a:schemeClr>
                <a:prstClr val="white"/>
              </a:duotone>
              <a:extLst>
                <a:ext uri="{BEBA8EAE-BF5A-486C-A8C5-ECC9F3942E4B}"/>
                <a:ext uri="{28A0092B-C50C-407E-A947-70E740481C1C}"/>
              </a:extLst>
            </a:blip>
            <a:srcRect/>
            <a:stretch>
              <a:fillRect/>
            </a:stretch>
          </p:blipFill>
          <p:spPr bwMode="auto">
            <a:xfrm rot="4653293">
              <a:off x="7643521" y="3702780"/>
              <a:ext cx="1167493" cy="933994"/>
            </a:xfrm>
            <a:prstGeom prst="rect">
              <a:avLst/>
            </a:prstGeom>
            <a:noFill/>
            <a:extLst>
              <a:ext uri="{909E8E84-426E-40DD-AFC4-6F175D3DCCD1}"/>
            </a:extLst>
          </p:spPr>
        </p:pic>
        <p:pic>
          <p:nvPicPr>
            <p:cNvPr id="26656" name="Picture 2" descr="http://intranet/Central/PubComm/Fotos/Produkte/Produktfotos/Installation%20Technology/images/fullsize/2010-04_Han_Eco_01_office.jpg.JPG"/>
            <p:cNvPicPr>
              <a:picLocks noChangeAspect="1" noChangeArrowheads="1"/>
            </p:cNvPicPr>
            <p:nvPr/>
          </p:nvPicPr>
          <p:blipFill>
            <a:blip r:embed="rId5"/>
            <a:srcRect/>
            <a:stretch>
              <a:fillRect/>
            </a:stretch>
          </p:blipFill>
          <p:spPr bwMode="auto">
            <a:xfrm>
              <a:off x="6536497" y="3924649"/>
              <a:ext cx="1165435" cy="1765253"/>
            </a:xfrm>
            <a:prstGeom prst="rect">
              <a:avLst/>
            </a:prstGeom>
            <a:noFill/>
            <a:ln w="9525">
              <a:noFill/>
              <a:miter lim="800000"/>
              <a:headEnd/>
              <a:tailEnd/>
            </a:ln>
          </p:spPr>
        </p:pic>
      </p:grpSp>
      <p:grpSp>
        <p:nvGrpSpPr>
          <p:cNvPr id="26627" name="Gruppieren 5"/>
          <p:cNvGrpSpPr>
            <a:grpSpLocks/>
          </p:cNvGrpSpPr>
          <p:nvPr/>
        </p:nvGrpSpPr>
        <p:grpSpPr bwMode="auto">
          <a:xfrm>
            <a:off x="3222625" y="2276475"/>
            <a:ext cx="2794000" cy="3924300"/>
            <a:chOff x="3223006" y="2276872"/>
            <a:chExt cx="2793165" cy="3923762"/>
          </a:xfrm>
        </p:grpSpPr>
        <p:sp>
          <p:nvSpPr>
            <p:cNvPr id="17" name="Abgerundetes Rechteck 16"/>
            <p:cNvSpPr/>
            <p:nvPr/>
          </p:nvSpPr>
          <p:spPr>
            <a:xfrm>
              <a:off x="3299183" y="2276872"/>
              <a:ext cx="2586852" cy="3923762"/>
            </a:xfrm>
            <a:prstGeom prst="roundRect">
              <a:avLst>
                <a:gd name="adj" fmla="val 4846"/>
              </a:avLst>
            </a:prstGeom>
            <a:gradFill>
              <a:gsLst>
                <a:gs pos="0">
                  <a:srgbClr val="C8D8E0"/>
                </a:gs>
                <a:gs pos="100000">
                  <a:srgbClr val="94B9CE"/>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26648" name="Textfeld 21"/>
            <p:cNvSpPr txBox="1">
              <a:spLocks noChangeArrowheads="1"/>
            </p:cNvSpPr>
            <p:nvPr/>
          </p:nvSpPr>
          <p:spPr bwMode="auto">
            <a:xfrm>
              <a:off x="3312578" y="2361361"/>
              <a:ext cx="2573832" cy="553998"/>
            </a:xfrm>
            <a:prstGeom prst="rect">
              <a:avLst/>
            </a:prstGeom>
            <a:noFill/>
            <a:ln w="9525">
              <a:noFill/>
              <a:miter lim="800000"/>
              <a:headEnd/>
              <a:tailEnd/>
            </a:ln>
          </p:spPr>
          <p:txBody>
            <a:bodyPr lIns="0" tIns="0" rIns="0" bIns="0">
              <a:spAutoFit/>
            </a:bodyPr>
            <a:lstStyle/>
            <a:p>
              <a:pPr algn="ctr"/>
              <a:r>
                <a:rPr lang="de-DE" b="1"/>
                <a:t>products &amp; system integration</a:t>
              </a:r>
            </a:p>
          </p:txBody>
        </p:sp>
        <p:pic>
          <p:nvPicPr>
            <p:cNvPr id="26649" name="Picture 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26409" y="5193314"/>
              <a:ext cx="1489762" cy="993174"/>
            </a:xfrm>
            <a:prstGeom prst="rect">
              <a:avLst/>
            </a:prstGeom>
            <a:noFill/>
            <a:ln w="9525">
              <a:noFill/>
              <a:miter lim="800000"/>
              <a:headEnd/>
              <a:tailEnd/>
            </a:ln>
          </p:spPr>
        </p:pic>
        <p:pic>
          <p:nvPicPr>
            <p:cNvPr id="26650" name="Grafik 7"/>
            <p:cNvPicPr>
              <a:picLocks noChangeAspect="1"/>
            </p:cNvPicPr>
            <p:nvPr/>
          </p:nvPicPr>
          <p:blipFill>
            <a:blip r:embed="rId7">
              <a:clrChange>
                <a:clrFrom>
                  <a:srgbClr val="FFFFFF"/>
                </a:clrFrom>
                <a:clrTo>
                  <a:srgbClr val="FFFFFF">
                    <a:alpha val="0"/>
                  </a:srgbClr>
                </a:clrTo>
              </a:clrChange>
            </a:blip>
            <a:srcRect/>
            <a:stretch>
              <a:fillRect/>
            </a:stretch>
          </p:blipFill>
          <p:spPr bwMode="auto">
            <a:xfrm>
              <a:off x="4019645" y="4365958"/>
              <a:ext cx="1320550" cy="1154658"/>
            </a:xfrm>
            <a:prstGeom prst="rect">
              <a:avLst/>
            </a:prstGeom>
            <a:noFill/>
            <a:ln w="9525">
              <a:noFill/>
              <a:miter lim="800000"/>
              <a:headEnd/>
              <a:tailEnd/>
            </a:ln>
          </p:spPr>
        </p:pic>
        <p:pic>
          <p:nvPicPr>
            <p:cNvPr id="26651"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3223006" y="5369507"/>
              <a:ext cx="1218956" cy="812408"/>
            </a:xfrm>
            <a:prstGeom prst="rect">
              <a:avLst/>
            </a:prstGeom>
            <a:noFill/>
            <a:ln w="9525">
              <a:noFill/>
              <a:miter lim="800000"/>
              <a:headEnd/>
              <a:tailEnd/>
            </a:ln>
          </p:spPr>
        </p:pic>
        <p:pic>
          <p:nvPicPr>
            <p:cNvPr id="26652" name="Picture 2" descr="G:\PKs\PKs HM\PK HMI 2013\Präsenation\Bilder\Grafik Auto-ID links_DE.jpg"/>
            <p:cNvPicPr>
              <a:picLocks noChangeAspect="1" noChangeArrowheads="1"/>
            </p:cNvPicPr>
            <p:nvPr/>
          </p:nvPicPr>
          <p:blipFill>
            <a:blip r:embed="rId9"/>
            <a:srcRect/>
            <a:stretch>
              <a:fillRect/>
            </a:stretch>
          </p:blipFill>
          <p:spPr bwMode="auto">
            <a:xfrm>
              <a:off x="3496041" y="3308827"/>
              <a:ext cx="2090844" cy="1002909"/>
            </a:xfrm>
            <a:prstGeom prst="rect">
              <a:avLst/>
            </a:prstGeom>
            <a:noFill/>
            <a:ln w="9525">
              <a:noFill/>
              <a:miter lim="800000"/>
              <a:headEnd/>
              <a:tailEnd/>
            </a:ln>
          </p:spPr>
        </p:pic>
      </p:grpSp>
      <p:sp>
        <p:nvSpPr>
          <p:cNvPr id="26628" name="Titel 2"/>
          <p:cNvSpPr>
            <a:spLocks noGrp="1"/>
          </p:cNvSpPr>
          <p:nvPr>
            <p:ph type="title"/>
          </p:nvPr>
        </p:nvSpPr>
        <p:spPr bwMode="auto">
          <a:xfrm>
            <a:off x="349250" y="325438"/>
            <a:ext cx="7542213" cy="355600"/>
          </a:xfrm>
          <a:noFill/>
          <a:ln>
            <a:miter lim="800000"/>
            <a:headEnd/>
            <a:tailEnd/>
          </a:ln>
        </p:spPr>
        <p:txBody>
          <a:bodyPr vert="horz" wrap="square" numCol="1" anchor="t" anchorCtr="0" compatLnSpc="1">
            <a:prstTxWarp prst="textNoShape">
              <a:avLst/>
            </a:prstTxWarp>
          </a:bodyPr>
          <a:lstStyle/>
          <a:p>
            <a:r>
              <a:rPr lang="en-US" smtClean="0"/>
              <a:t>Integrated Industry </a:t>
            </a:r>
            <a:r>
              <a:rPr lang="en-US" sz="2000" smtClean="0"/>
              <a:t>„triple strategy“</a:t>
            </a:r>
            <a:r>
              <a:rPr lang="en-US" sz="2800" smtClean="0"/>
              <a:t/>
            </a:r>
            <a:br>
              <a:rPr lang="en-US" sz="2800" smtClean="0"/>
            </a:br>
            <a:endParaRPr lang="en-US" smtClean="0"/>
          </a:p>
        </p:txBody>
      </p:sp>
      <p:sp>
        <p:nvSpPr>
          <p:cNvPr id="23" name="Rechteck 22"/>
          <p:cNvSpPr/>
          <p:nvPr/>
        </p:nvSpPr>
        <p:spPr>
          <a:xfrm>
            <a:off x="349250" y="1300163"/>
            <a:ext cx="8486775" cy="735012"/>
          </a:xfrm>
          <a:prstGeom prst="rect">
            <a:avLst/>
          </a:prstGeom>
          <a:solidFill>
            <a:srgbClr val="FFC0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de-DE" b="1" dirty="0">
                <a:solidFill>
                  <a:schemeClr val="tx1"/>
                </a:solidFill>
              </a:rPr>
              <a:t>HARTING IT System Integration:    Integrated </a:t>
            </a:r>
            <a:r>
              <a:rPr lang="de-DE" b="1" dirty="0" err="1">
                <a:solidFill>
                  <a:schemeClr val="tx1"/>
                </a:solidFill>
              </a:rPr>
              <a:t>Industry</a:t>
            </a:r>
            <a:endParaRPr lang="de-DE" b="1" dirty="0">
              <a:solidFill>
                <a:schemeClr val="tx1"/>
              </a:solidFill>
            </a:endParaRPr>
          </a:p>
        </p:txBody>
      </p:sp>
      <p:sp>
        <p:nvSpPr>
          <p:cNvPr id="46" name="Richtungspfeil 45"/>
          <p:cNvSpPr/>
          <p:nvPr/>
        </p:nvSpPr>
        <p:spPr>
          <a:xfrm rot="16200000">
            <a:off x="8223251" y="906462"/>
            <a:ext cx="722312" cy="646113"/>
          </a:xfrm>
          <a:prstGeom prst="homePlate">
            <a:avLst>
              <a:gd name="adj" fmla="val 338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grpSp>
        <p:nvGrpSpPr>
          <p:cNvPr id="26631" name="Gruppieren 46"/>
          <p:cNvGrpSpPr>
            <a:grpSpLocks/>
          </p:cNvGrpSpPr>
          <p:nvPr/>
        </p:nvGrpSpPr>
        <p:grpSpPr bwMode="auto">
          <a:xfrm>
            <a:off x="8228013" y="844550"/>
            <a:ext cx="711200" cy="763588"/>
            <a:chOff x="212864" y="1291390"/>
            <a:chExt cx="4413513" cy="4742698"/>
          </a:xfrm>
        </p:grpSpPr>
        <p:pic>
          <p:nvPicPr>
            <p:cNvPr id="26632" name="Grafik 47"/>
            <p:cNvPicPr>
              <a:picLocks noChangeAspect="1"/>
            </p:cNvPicPr>
            <p:nvPr/>
          </p:nvPicPr>
          <p:blipFill>
            <a:blip r:embed="rId10"/>
            <a:srcRect/>
            <a:stretch>
              <a:fillRect/>
            </a:stretch>
          </p:blipFill>
          <p:spPr bwMode="auto">
            <a:xfrm>
              <a:off x="212864" y="1291390"/>
              <a:ext cx="4413513" cy="4742698"/>
            </a:xfrm>
            <a:prstGeom prst="rect">
              <a:avLst/>
            </a:prstGeom>
            <a:noFill/>
            <a:ln w="9525">
              <a:noFill/>
              <a:miter lim="800000"/>
              <a:headEnd/>
              <a:tailEnd/>
            </a:ln>
          </p:spPr>
        </p:pic>
        <p:pic>
          <p:nvPicPr>
            <p:cNvPr id="26633" name="Picture 12" descr="P:\Vordrucke\Folienmaster\Präsentationsvorlage 2011\logo.gif"/>
            <p:cNvPicPr>
              <a:picLocks noChangeAspect="1" noChangeArrowheads="1"/>
            </p:cNvPicPr>
            <p:nvPr/>
          </p:nvPicPr>
          <p:blipFill>
            <a:blip r:embed="rId11"/>
            <a:srcRect b="243"/>
            <a:stretch>
              <a:fillRect/>
            </a:stretch>
          </p:blipFill>
          <p:spPr bwMode="auto">
            <a:xfrm>
              <a:off x="1998528" y="1931687"/>
              <a:ext cx="820653" cy="584536"/>
            </a:xfrm>
            <a:prstGeom prst="rect">
              <a:avLst/>
            </a:prstGeom>
            <a:noFill/>
            <a:ln w="9525">
              <a:noFill/>
              <a:miter lim="800000"/>
              <a:headEnd/>
              <a:tailEnd/>
            </a:ln>
          </p:spPr>
        </p:pic>
        <p:sp>
          <p:nvSpPr>
            <p:cNvPr id="50" name="Rechteck 49"/>
            <p:cNvSpPr/>
            <p:nvPr/>
          </p:nvSpPr>
          <p:spPr>
            <a:xfrm>
              <a:off x="1119210" y="2494319"/>
              <a:ext cx="2581117" cy="285945"/>
            </a:xfrm>
            <a:prstGeom prst="rect">
              <a:avLst/>
            </a:prstGeom>
          </p:spPr>
          <p:txBody>
            <a:bodyPr lIns="0" tIns="0" rIns="0" bIns="0">
              <a:spAutoFit/>
            </a:bodyPr>
            <a:lstStyle/>
            <a:p>
              <a:pPr algn="ctr" fontAlgn="auto">
                <a:spcBef>
                  <a:spcPts val="0"/>
                </a:spcBef>
                <a:spcAft>
                  <a:spcPts val="0"/>
                </a:spcAft>
                <a:defRPr/>
              </a:pPr>
              <a:r>
                <a:rPr lang="de-DE" sz="300" b="1" cap="small" dirty="0">
                  <a:latin typeface="+mn-lt"/>
                  <a:cs typeface="+mn-cs"/>
                </a:rPr>
                <a:t>Integrated </a:t>
              </a:r>
              <a:r>
                <a:rPr lang="de-DE" sz="300" b="1" cap="small" dirty="0" err="1">
                  <a:latin typeface="+mn-lt"/>
                  <a:cs typeface="+mn-cs"/>
                </a:rPr>
                <a:t>Industry</a:t>
              </a:r>
              <a:endParaRPr lang="de-DE" sz="300" b="1" cap="small" dirty="0">
                <a:latin typeface="+mn-lt"/>
                <a:cs typeface="+mn-cs"/>
              </a:endParaRPr>
            </a:p>
          </p:txBody>
        </p:sp>
        <p:sp>
          <p:nvSpPr>
            <p:cNvPr id="51" name="Freihandform 50"/>
            <p:cNvSpPr/>
            <p:nvPr/>
          </p:nvSpPr>
          <p:spPr>
            <a:xfrm>
              <a:off x="794105" y="4771999"/>
              <a:ext cx="797982" cy="857823"/>
            </a:xfrm>
            <a:custGeom>
              <a:avLst/>
              <a:gdLst>
                <a:gd name="connsiteX0" fmla="*/ 767443 w 773974"/>
                <a:gd name="connsiteY0" fmla="*/ 0 h 836023"/>
                <a:gd name="connsiteX1" fmla="*/ 493123 w 773974"/>
                <a:gd name="connsiteY1" fmla="*/ 0 h 836023"/>
                <a:gd name="connsiteX2" fmla="*/ 493123 w 773974"/>
                <a:gd name="connsiteY2" fmla="*/ 274320 h 836023"/>
                <a:gd name="connsiteX3" fmla="*/ 244928 w 773974"/>
                <a:gd name="connsiteY3" fmla="*/ 274320 h 836023"/>
                <a:gd name="connsiteX4" fmla="*/ 244928 w 773974"/>
                <a:gd name="connsiteY4" fmla="*/ 555171 h 836023"/>
                <a:gd name="connsiteX5" fmla="*/ 0 w 773974"/>
                <a:gd name="connsiteY5" fmla="*/ 555171 h 836023"/>
                <a:gd name="connsiteX6" fmla="*/ 0 w 773974"/>
                <a:gd name="connsiteY6" fmla="*/ 836023 h 836023"/>
                <a:gd name="connsiteX7" fmla="*/ 323305 w 773974"/>
                <a:gd name="connsiteY7" fmla="*/ 836023 h 836023"/>
                <a:gd name="connsiteX8" fmla="*/ 362494 w 773974"/>
                <a:gd name="connsiteY8" fmla="*/ 836023 h 836023"/>
                <a:gd name="connsiteX9" fmla="*/ 773974 w 773974"/>
                <a:gd name="connsiteY9" fmla="*/ 424543 h 836023"/>
                <a:gd name="connsiteX10" fmla="*/ 767443 w 773974"/>
                <a:gd name="connsiteY10"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974" h="836023">
                  <a:moveTo>
                    <a:pt x="767443" y="0"/>
                  </a:moveTo>
                  <a:lnTo>
                    <a:pt x="493123" y="0"/>
                  </a:lnTo>
                  <a:lnTo>
                    <a:pt x="493123" y="274320"/>
                  </a:lnTo>
                  <a:lnTo>
                    <a:pt x="244928" y="274320"/>
                  </a:lnTo>
                  <a:lnTo>
                    <a:pt x="244928" y="555171"/>
                  </a:lnTo>
                  <a:lnTo>
                    <a:pt x="0" y="555171"/>
                  </a:lnTo>
                  <a:lnTo>
                    <a:pt x="0" y="836023"/>
                  </a:lnTo>
                  <a:lnTo>
                    <a:pt x="323305" y="836023"/>
                  </a:lnTo>
                  <a:lnTo>
                    <a:pt x="362494" y="836023"/>
                  </a:lnTo>
                  <a:lnTo>
                    <a:pt x="773974" y="424543"/>
                  </a:lnTo>
                  <a:lnTo>
                    <a:pt x="767443" y="0"/>
                  </a:lnTo>
                  <a:close/>
                </a:path>
              </a:pathLst>
            </a:custGeom>
            <a:gradFill>
              <a:gsLst>
                <a:gs pos="0">
                  <a:schemeClr val="bg1">
                    <a:lumMod val="75000"/>
                  </a:schemeClr>
                </a:gs>
                <a:gs pos="100000">
                  <a:schemeClr val="bg1">
                    <a:lumMod val="87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anchor="ctr"/>
            <a:lstStyle/>
            <a:p>
              <a:pPr algn="ctr" fontAlgn="auto">
                <a:spcBef>
                  <a:spcPts val="0"/>
                </a:spcBef>
                <a:spcAft>
                  <a:spcPts val="0"/>
                </a:spcAft>
                <a:defRPr/>
              </a:pPr>
              <a:endParaRPr lang="de-DE" sz="260"/>
            </a:p>
          </p:txBody>
        </p:sp>
        <p:sp>
          <p:nvSpPr>
            <p:cNvPr id="52" name="Rechteck 51"/>
            <p:cNvSpPr/>
            <p:nvPr/>
          </p:nvSpPr>
          <p:spPr>
            <a:xfrm>
              <a:off x="1631493" y="4771999"/>
              <a:ext cx="2423492" cy="857823"/>
            </a:xfrm>
            <a:prstGeom prst="rect">
              <a:avLst/>
            </a:prstGeom>
            <a:gradFill>
              <a:gsLst>
                <a:gs pos="0">
                  <a:schemeClr val="bg1">
                    <a:lumMod val="75000"/>
                  </a:schemeClr>
                </a:gs>
                <a:gs pos="100000">
                  <a:schemeClr val="bg1">
                    <a:lumMod val="87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anchor="ctr"/>
            <a:lstStyle/>
            <a:p>
              <a:pPr algn="r" fontAlgn="auto">
                <a:spcBef>
                  <a:spcPts val="0"/>
                </a:spcBef>
                <a:spcAft>
                  <a:spcPts val="0"/>
                </a:spcAft>
                <a:defRPr/>
              </a:pPr>
              <a:r>
                <a:rPr lang="de-DE" sz="260" b="1" dirty="0">
                  <a:solidFill>
                    <a:schemeClr val="tx1">
                      <a:lumMod val="50000"/>
                      <a:lumOff val="50000"/>
                    </a:schemeClr>
                  </a:solidFill>
                </a:rPr>
                <a:t>Innovative Components</a:t>
              </a:r>
            </a:p>
          </p:txBody>
        </p:sp>
        <p:sp>
          <p:nvSpPr>
            <p:cNvPr id="53" name="Freihandform 52"/>
            <p:cNvSpPr/>
            <p:nvPr/>
          </p:nvSpPr>
          <p:spPr>
            <a:xfrm flipH="1">
              <a:off x="794105" y="3864872"/>
              <a:ext cx="797982" cy="867686"/>
            </a:xfrm>
            <a:custGeom>
              <a:avLst/>
              <a:gdLst>
                <a:gd name="connsiteX0" fmla="*/ 767443 w 773974"/>
                <a:gd name="connsiteY0" fmla="*/ 0 h 836023"/>
                <a:gd name="connsiteX1" fmla="*/ 493123 w 773974"/>
                <a:gd name="connsiteY1" fmla="*/ 0 h 836023"/>
                <a:gd name="connsiteX2" fmla="*/ 493123 w 773974"/>
                <a:gd name="connsiteY2" fmla="*/ 274320 h 836023"/>
                <a:gd name="connsiteX3" fmla="*/ 244928 w 773974"/>
                <a:gd name="connsiteY3" fmla="*/ 274320 h 836023"/>
                <a:gd name="connsiteX4" fmla="*/ 244928 w 773974"/>
                <a:gd name="connsiteY4" fmla="*/ 555171 h 836023"/>
                <a:gd name="connsiteX5" fmla="*/ 0 w 773974"/>
                <a:gd name="connsiteY5" fmla="*/ 555171 h 836023"/>
                <a:gd name="connsiteX6" fmla="*/ 0 w 773974"/>
                <a:gd name="connsiteY6" fmla="*/ 836023 h 836023"/>
                <a:gd name="connsiteX7" fmla="*/ 323305 w 773974"/>
                <a:gd name="connsiteY7" fmla="*/ 836023 h 836023"/>
                <a:gd name="connsiteX8" fmla="*/ 362494 w 773974"/>
                <a:gd name="connsiteY8" fmla="*/ 836023 h 836023"/>
                <a:gd name="connsiteX9" fmla="*/ 773974 w 773974"/>
                <a:gd name="connsiteY9" fmla="*/ 424543 h 836023"/>
                <a:gd name="connsiteX10" fmla="*/ 767443 w 773974"/>
                <a:gd name="connsiteY10"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974" h="836023">
                  <a:moveTo>
                    <a:pt x="767443" y="0"/>
                  </a:moveTo>
                  <a:lnTo>
                    <a:pt x="493123" y="0"/>
                  </a:lnTo>
                  <a:lnTo>
                    <a:pt x="493123" y="274320"/>
                  </a:lnTo>
                  <a:lnTo>
                    <a:pt x="244928" y="274320"/>
                  </a:lnTo>
                  <a:lnTo>
                    <a:pt x="244928" y="555171"/>
                  </a:lnTo>
                  <a:lnTo>
                    <a:pt x="0" y="555171"/>
                  </a:lnTo>
                  <a:lnTo>
                    <a:pt x="0" y="836023"/>
                  </a:lnTo>
                  <a:lnTo>
                    <a:pt x="323305" y="836023"/>
                  </a:lnTo>
                  <a:lnTo>
                    <a:pt x="362494" y="836023"/>
                  </a:lnTo>
                  <a:lnTo>
                    <a:pt x="773974" y="424543"/>
                  </a:lnTo>
                  <a:lnTo>
                    <a:pt x="767443" y="0"/>
                  </a:lnTo>
                  <a:close/>
                </a:path>
              </a:pathLst>
            </a:custGeom>
            <a:gradFill>
              <a:gsLst>
                <a:gs pos="0">
                  <a:schemeClr val="bg1">
                    <a:lumMod val="75000"/>
                  </a:schemeClr>
                </a:gs>
                <a:gs pos="100000">
                  <a:schemeClr val="bg1">
                    <a:lumMod val="87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anchor="ctr"/>
            <a:lstStyle/>
            <a:p>
              <a:pPr algn="ctr" fontAlgn="auto">
                <a:spcBef>
                  <a:spcPts val="0"/>
                </a:spcBef>
                <a:spcAft>
                  <a:spcPts val="0"/>
                </a:spcAft>
                <a:defRPr/>
              </a:pPr>
              <a:endParaRPr lang="de-DE" sz="260"/>
            </a:p>
          </p:txBody>
        </p:sp>
        <p:sp>
          <p:nvSpPr>
            <p:cNvPr id="54" name="Rechteck 53"/>
            <p:cNvSpPr/>
            <p:nvPr/>
          </p:nvSpPr>
          <p:spPr>
            <a:xfrm>
              <a:off x="1631493" y="3864872"/>
              <a:ext cx="2423492" cy="867686"/>
            </a:xfrm>
            <a:prstGeom prst="rect">
              <a:avLst/>
            </a:prstGeom>
            <a:gradFill>
              <a:gsLst>
                <a:gs pos="0">
                  <a:schemeClr val="bg1">
                    <a:lumMod val="75000"/>
                  </a:schemeClr>
                </a:gs>
                <a:gs pos="100000">
                  <a:schemeClr val="bg1">
                    <a:lumMod val="87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anchor="ctr"/>
            <a:lstStyle/>
            <a:p>
              <a:pPr algn="r" fontAlgn="auto">
                <a:spcBef>
                  <a:spcPts val="0"/>
                </a:spcBef>
                <a:spcAft>
                  <a:spcPts val="0"/>
                </a:spcAft>
                <a:defRPr/>
              </a:pPr>
              <a:r>
                <a:rPr lang="de-DE" sz="260" b="1" dirty="0" err="1">
                  <a:solidFill>
                    <a:schemeClr val="tx1">
                      <a:lumMod val="50000"/>
                      <a:lumOff val="50000"/>
                    </a:schemeClr>
                  </a:solidFill>
                </a:rPr>
                <a:t>Application</a:t>
              </a:r>
              <a:r>
                <a:rPr lang="de-DE" sz="260" b="1" dirty="0">
                  <a:solidFill>
                    <a:schemeClr val="tx1">
                      <a:lumMod val="50000"/>
                      <a:lumOff val="50000"/>
                    </a:schemeClr>
                  </a:solidFill>
                </a:rPr>
                <a:t> Solutions </a:t>
              </a:r>
              <a:br>
                <a:rPr lang="de-DE" sz="260" b="1" dirty="0">
                  <a:solidFill>
                    <a:schemeClr val="tx1">
                      <a:lumMod val="50000"/>
                      <a:lumOff val="50000"/>
                    </a:schemeClr>
                  </a:solidFill>
                </a:rPr>
              </a:br>
              <a:r>
                <a:rPr lang="de-DE" sz="260" b="1" dirty="0">
                  <a:solidFill>
                    <a:schemeClr val="tx1">
                      <a:lumMod val="50000"/>
                      <a:lumOff val="50000"/>
                    </a:schemeClr>
                  </a:solidFill>
                </a:rPr>
                <a:t>+ Services</a:t>
              </a:r>
            </a:p>
          </p:txBody>
        </p:sp>
        <p:sp>
          <p:nvSpPr>
            <p:cNvPr id="55" name="Freihandform 54"/>
            <p:cNvSpPr/>
            <p:nvPr/>
          </p:nvSpPr>
          <p:spPr>
            <a:xfrm>
              <a:off x="794105" y="2967602"/>
              <a:ext cx="797982" cy="867686"/>
            </a:xfrm>
            <a:custGeom>
              <a:avLst/>
              <a:gdLst>
                <a:gd name="connsiteX0" fmla="*/ 767443 w 773974"/>
                <a:gd name="connsiteY0" fmla="*/ 0 h 836023"/>
                <a:gd name="connsiteX1" fmla="*/ 493123 w 773974"/>
                <a:gd name="connsiteY1" fmla="*/ 0 h 836023"/>
                <a:gd name="connsiteX2" fmla="*/ 493123 w 773974"/>
                <a:gd name="connsiteY2" fmla="*/ 274320 h 836023"/>
                <a:gd name="connsiteX3" fmla="*/ 244928 w 773974"/>
                <a:gd name="connsiteY3" fmla="*/ 274320 h 836023"/>
                <a:gd name="connsiteX4" fmla="*/ 244928 w 773974"/>
                <a:gd name="connsiteY4" fmla="*/ 555171 h 836023"/>
                <a:gd name="connsiteX5" fmla="*/ 0 w 773974"/>
                <a:gd name="connsiteY5" fmla="*/ 555171 h 836023"/>
                <a:gd name="connsiteX6" fmla="*/ 0 w 773974"/>
                <a:gd name="connsiteY6" fmla="*/ 836023 h 836023"/>
                <a:gd name="connsiteX7" fmla="*/ 323305 w 773974"/>
                <a:gd name="connsiteY7" fmla="*/ 836023 h 836023"/>
                <a:gd name="connsiteX8" fmla="*/ 362494 w 773974"/>
                <a:gd name="connsiteY8" fmla="*/ 836023 h 836023"/>
                <a:gd name="connsiteX9" fmla="*/ 773974 w 773974"/>
                <a:gd name="connsiteY9" fmla="*/ 424543 h 836023"/>
                <a:gd name="connsiteX10" fmla="*/ 767443 w 773974"/>
                <a:gd name="connsiteY10"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974" h="836023">
                  <a:moveTo>
                    <a:pt x="767443" y="0"/>
                  </a:moveTo>
                  <a:lnTo>
                    <a:pt x="493123" y="0"/>
                  </a:lnTo>
                  <a:lnTo>
                    <a:pt x="493123" y="274320"/>
                  </a:lnTo>
                  <a:lnTo>
                    <a:pt x="244928" y="274320"/>
                  </a:lnTo>
                  <a:lnTo>
                    <a:pt x="244928" y="555171"/>
                  </a:lnTo>
                  <a:lnTo>
                    <a:pt x="0" y="555171"/>
                  </a:lnTo>
                  <a:lnTo>
                    <a:pt x="0" y="836023"/>
                  </a:lnTo>
                  <a:lnTo>
                    <a:pt x="323305" y="836023"/>
                  </a:lnTo>
                  <a:lnTo>
                    <a:pt x="362494" y="836023"/>
                  </a:lnTo>
                  <a:lnTo>
                    <a:pt x="773974" y="424543"/>
                  </a:lnTo>
                  <a:lnTo>
                    <a:pt x="767443" y="0"/>
                  </a:lnTo>
                  <a:close/>
                </a:path>
              </a:pathLst>
            </a:custGeom>
            <a:gradFill>
              <a:gsLst>
                <a:gs pos="0">
                  <a:schemeClr val="bg1">
                    <a:lumMod val="75000"/>
                  </a:schemeClr>
                </a:gs>
                <a:gs pos="100000">
                  <a:schemeClr val="bg1">
                    <a:lumMod val="87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anchor="ctr"/>
            <a:lstStyle/>
            <a:p>
              <a:pPr algn="ctr" fontAlgn="auto">
                <a:spcBef>
                  <a:spcPts val="0"/>
                </a:spcBef>
                <a:spcAft>
                  <a:spcPts val="0"/>
                </a:spcAft>
                <a:defRPr/>
              </a:pPr>
              <a:endParaRPr lang="de-DE" sz="260"/>
            </a:p>
          </p:txBody>
        </p:sp>
        <p:sp>
          <p:nvSpPr>
            <p:cNvPr id="56" name="Rechteck 55"/>
            <p:cNvSpPr/>
            <p:nvPr/>
          </p:nvSpPr>
          <p:spPr>
            <a:xfrm>
              <a:off x="1631493" y="2967602"/>
              <a:ext cx="2423492" cy="867686"/>
            </a:xfrm>
            <a:prstGeom prst="rect">
              <a:avLst/>
            </a:prstGeom>
            <a:gradFill>
              <a:gsLst>
                <a:gs pos="0">
                  <a:schemeClr val="bg1">
                    <a:lumMod val="75000"/>
                  </a:schemeClr>
                </a:gs>
                <a:gs pos="100000">
                  <a:schemeClr val="bg1">
                    <a:lumMod val="87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anchor="ctr"/>
            <a:lstStyle/>
            <a:p>
              <a:pPr algn="r" fontAlgn="auto">
                <a:spcBef>
                  <a:spcPts val="0"/>
                </a:spcBef>
                <a:spcAft>
                  <a:spcPts val="0"/>
                </a:spcAft>
                <a:defRPr/>
              </a:pPr>
              <a:r>
                <a:rPr lang="de-DE" sz="260" b="1" dirty="0">
                  <a:solidFill>
                    <a:schemeClr val="tx1">
                      <a:lumMod val="50000"/>
                      <a:lumOff val="50000"/>
                    </a:schemeClr>
                  </a:solidFill>
                </a:rPr>
                <a:t>System Solutions</a:t>
              </a:r>
              <a:br>
                <a:rPr lang="de-DE" sz="260" b="1" dirty="0">
                  <a:solidFill>
                    <a:schemeClr val="tx1">
                      <a:lumMod val="50000"/>
                      <a:lumOff val="50000"/>
                    </a:schemeClr>
                  </a:solidFill>
                </a:rPr>
              </a:br>
              <a:r>
                <a:rPr lang="de-DE" sz="260" b="1" dirty="0">
                  <a:solidFill>
                    <a:schemeClr val="tx1">
                      <a:lumMod val="50000"/>
                      <a:lumOff val="50000"/>
                    </a:schemeClr>
                  </a:solidFill>
                </a:rPr>
                <a:t>+ Consulting</a:t>
              </a:r>
            </a:p>
          </p:txBody>
        </p:sp>
        <p:sp>
          <p:nvSpPr>
            <p:cNvPr id="57" name="Freihandform 56"/>
            <p:cNvSpPr/>
            <p:nvPr/>
          </p:nvSpPr>
          <p:spPr>
            <a:xfrm>
              <a:off x="794105" y="4771999"/>
              <a:ext cx="797982" cy="857823"/>
            </a:xfrm>
            <a:custGeom>
              <a:avLst/>
              <a:gdLst>
                <a:gd name="connsiteX0" fmla="*/ 767443 w 773974"/>
                <a:gd name="connsiteY0" fmla="*/ 0 h 836023"/>
                <a:gd name="connsiteX1" fmla="*/ 493123 w 773974"/>
                <a:gd name="connsiteY1" fmla="*/ 0 h 836023"/>
                <a:gd name="connsiteX2" fmla="*/ 493123 w 773974"/>
                <a:gd name="connsiteY2" fmla="*/ 274320 h 836023"/>
                <a:gd name="connsiteX3" fmla="*/ 244928 w 773974"/>
                <a:gd name="connsiteY3" fmla="*/ 274320 h 836023"/>
                <a:gd name="connsiteX4" fmla="*/ 244928 w 773974"/>
                <a:gd name="connsiteY4" fmla="*/ 555171 h 836023"/>
                <a:gd name="connsiteX5" fmla="*/ 0 w 773974"/>
                <a:gd name="connsiteY5" fmla="*/ 555171 h 836023"/>
                <a:gd name="connsiteX6" fmla="*/ 0 w 773974"/>
                <a:gd name="connsiteY6" fmla="*/ 836023 h 836023"/>
                <a:gd name="connsiteX7" fmla="*/ 323305 w 773974"/>
                <a:gd name="connsiteY7" fmla="*/ 836023 h 836023"/>
                <a:gd name="connsiteX8" fmla="*/ 362494 w 773974"/>
                <a:gd name="connsiteY8" fmla="*/ 836023 h 836023"/>
                <a:gd name="connsiteX9" fmla="*/ 773974 w 773974"/>
                <a:gd name="connsiteY9" fmla="*/ 424543 h 836023"/>
                <a:gd name="connsiteX10" fmla="*/ 767443 w 773974"/>
                <a:gd name="connsiteY10"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974" h="836023">
                  <a:moveTo>
                    <a:pt x="767443" y="0"/>
                  </a:moveTo>
                  <a:lnTo>
                    <a:pt x="493123" y="0"/>
                  </a:lnTo>
                  <a:lnTo>
                    <a:pt x="493123" y="274320"/>
                  </a:lnTo>
                  <a:lnTo>
                    <a:pt x="244928" y="274320"/>
                  </a:lnTo>
                  <a:lnTo>
                    <a:pt x="244928" y="555171"/>
                  </a:lnTo>
                  <a:lnTo>
                    <a:pt x="0" y="555171"/>
                  </a:lnTo>
                  <a:lnTo>
                    <a:pt x="0" y="836023"/>
                  </a:lnTo>
                  <a:lnTo>
                    <a:pt x="323305" y="836023"/>
                  </a:lnTo>
                  <a:lnTo>
                    <a:pt x="362494" y="836023"/>
                  </a:lnTo>
                  <a:lnTo>
                    <a:pt x="773974" y="424543"/>
                  </a:lnTo>
                  <a:lnTo>
                    <a:pt x="767443" y="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lIns="0" tIns="36000" rIns="36000" bIns="36000" anchor="ctr"/>
            <a:lstStyle/>
            <a:p>
              <a:pPr algn="ctr" fontAlgn="auto">
                <a:spcBef>
                  <a:spcPts val="0"/>
                </a:spcBef>
                <a:spcAft>
                  <a:spcPts val="0"/>
                </a:spcAft>
                <a:defRPr/>
              </a:pPr>
              <a:endParaRPr lang="de-DE" sz="260"/>
            </a:p>
          </p:txBody>
        </p:sp>
        <p:sp>
          <p:nvSpPr>
            <p:cNvPr id="58" name="Rechteck 57"/>
            <p:cNvSpPr/>
            <p:nvPr/>
          </p:nvSpPr>
          <p:spPr>
            <a:xfrm>
              <a:off x="1631493" y="4771999"/>
              <a:ext cx="2423492" cy="8578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lIns="0" tIns="36000" rIns="36000" bIns="36000" anchor="ctr"/>
            <a:lstStyle/>
            <a:p>
              <a:pPr algn="r" fontAlgn="auto">
                <a:spcBef>
                  <a:spcPts val="0"/>
                </a:spcBef>
                <a:spcAft>
                  <a:spcPts val="0"/>
                </a:spcAft>
                <a:defRPr/>
              </a:pPr>
              <a:r>
                <a:rPr lang="de-DE" sz="260" b="1" dirty="0">
                  <a:solidFill>
                    <a:schemeClr val="tx1"/>
                  </a:solidFill>
                </a:rPr>
                <a:t>Innovative Components</a:t>
              </a:r>
            </a:p>
          </p:txBody>
        </p:sp>
        <p:sp>
          <p:nvSpPr>
            <p:cNvPr id="59" name="Freihandform 58"/>
            <p:cNvSpPr/>
            <p:nvPr/>
          </p:nvSpPr>
          <p:spPr>
            <a:xfrm flipH="1">
              <a:off x="794105" y="3864872"/>
              <a:ext cx="797982" cy="867686"/>
            </a:xfrm>
            <a:custGeom>
              <a:avLst/>
              <a:gdLst>
                <a:gd name="connsiteX0" fmla="*/ 767443 w 773974"/>
                <a:gd name="connsiteY0" fmla="*/ 0 h 836023"/>
                <a:gd name="connsiteX1" fmla="*/ 493123 w 773974"/>
                <a:gd name="connsiteY1" fmla="*/ 0 h 836023"/>
                <a:gd name="connsiteX2" fmla="*/ 493123 w 773974"/>
                <a:gd name="connsiteY2" fmla="*/ 274320 h 836023"/>
                <a:gd name="connsiteX3" fmla="*/ 244928 w 773974"/>
                <a:gd name="connsiteY3" fmla="*/ 274320 h 836023"/>
                <a:gd name="connsiteX4" fmla="*/ 244928 w 773974"/>
                <a:gd name="connsiteY4" fmla="*/ 555171 h 836023"/>
                <a:gd name="connsiteX5" fmla="*/ 0 w 773974"/>
                <a:gd name="connsiteY5" fmla="*/ 555171 h 836023"/>
                <a:gd name="connsiteX6" fmla="*/ 0 w 773974"/>
                <a:gd name="connsiteY6" fmla="*/ 836023 h 836023"/>
                <a:gd name="connsiteX7" fmla="*/ 323305 w 773974"/>
                <a:gd name="connsiteY7" fmla="*/ 836023 h 836023"/>
                <a:gd name="connsiteX8" fmla="*/ 362494 w 773974"/>
                <a:gd name="connsiteY8" fmla="*/ 836023 h 836023"/>
                <a:gd name="connsiteX9" fmla="*/ 773974 w 773974"/>
                <a:gd name="connsiteY9" fmla="*/ 424543 h 836023"/>
                <a:gd name="connsiteX10" fmla="*/ 767443 w 773974"/>
                <a:gd name="connsiteY10"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974" h="836023">
                  <a:moveTo>
                    <a:pt x="767443" y="0"/>
                  </a:moveTo>
                  <a:lnTo>
                    <a:pt x="493123" y="0"/>
                  </a:lnTo>
                  <a:lnTo>
                    <a:pt x="493123" y="274320"/>
                  </a:lnTo>
                  <a:lnTo>
                    <a:pt x="244928" y="274320"/>
                  </a:lnTo>
                  <a:lnTo>
                    <a:pt x="244928" y="555171"/>
                  </a:lnTo>
                  <a:lnTo>
                    <a:pt x="0" y="555171"/>
                  </a:lnTo>
                  <a:lnTo>
                    <a:pt x="0" y="836023"/>
                  </a:lnTo>
                  <a:lnTo>
                    <a:pt x="323305" y="836023"/>
                  </a:lnTo>
                  <a:lnTo>
                    <a:pt x="362494" y="836023"/>
                  </a:lnTo>
                  <a:lnTo>
                    <a:pt x="773974" y="424543"/>
                  </a:lnTo>
                  <a:lnTo>
                    <a:pt x="767443" y="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lIns="0" tIns="36000" rIns="36000" bIns="36000" anchor="ctr"/>
            <a:lstStyle/>
            <a:p>
              <a:pPr algn="ctr" fontAlgn="auto">
                <a:spcBef>
                  <a:spcPts val="0"/>
                </a:spcBef>
                <a:spcAft>
                  <a:spcPts val="0"/>
                </a:spcAft>
                <a:defRPr/>
              </a:pPr>
              <a:endParaRPr lang="de-DE" sz="260"/>
            </a:p>
          </p:txBody>
        </p:sp>
        <p:sp>
          <p:nvSpPr>
            <p:cNvPr id="60" name="Rechteck 59"/>
            <p:cNvSpPr/>
            <p:nvPr/>
          </p:nvSpPr>
          <p:spPr>
            <a:xfrm>
              <a:off x="1631493" y="3864872"/>
              <a:ext cx="2423492" cy="86768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lIns="0" tIns="36000" rIns="36000" bIns="36000" anchor="ctr"/>
            <a:lstStyle/>
            <a:p>
              <a:pPr algn="r" fontAlgn="auto">
                <a:spcBef>
                  <a:spcPts val="0"/>
                </a:spcBef>
                <a:spcAft>
                  <a:spcPts val="0"/>
                </a:spcAft>
                <a:defRPr/>
              </a:pPr>
              <a:r>
                <a:rPr lang="de-DE" sz="260" b="1" dirty="0" err="1">
                  <a:solidFill>
                    <a:schemeClr val="tx1"/>
                  </a:solidFill>
                </a:rPr>
                <a:t>Application</a:t>
              </a:r>
              <a:r>
                <a:rPr lang="de-DE" sz="260" b="1" dirty="0">
                  <a:solidFill>
                    <a:schemeClr val="tx1"/>
                  </a:solidFill>
                </a:rPr>
                <a:t> </a:t>
              </a:r>
              <a:r>
                <a:rPr lang="de-DE" sz="260" b="1" dirty="0">
                  <a:solidFill>
                    <a:schemeClr val="tx1"/>
                  </a:solidFill>
                </a:rPr>
                <a:t>Solutions</a:t>
              </a:r>
              <a:r>
                <a:rPr lang="de-DE" sz="260" b="1" dirty="0">
                  <a:solidFill>
                    <a:schemeClr val="tx1"/>
                  </a:solidFill>
                </a:rPr>
                <a:t/>
              </a:r>
              <a:br>
                <a:rPr lang="de-DE" sz="260" b="1" dirty="0">
                  <a:solidFill>
                    <a:schemeClr val="tx1"/>
                  </a:solidFill>
                </a:rPr>
              </a:br>
              <a:r>
                <a:rPr lang="de-DE" sz="260" b="1" dirty="0">
                  <a:solidFill>
                    <a:schemeClr val="tx1"/>
                  </a:solidFill>
                </a:rPr>
                <a:t>+ Services</a:t>
              </a:r>
            </a:p>
          </p:txBody>
        </p:sp>
        <p:sp>
          <p:nvSpPr>
            <p:cNvPr id="61" name="Freihandform 60"/>
            <p:cNvSpPr/>
            <p:nvPr/>
          </p:nvSpPr>
          <p:spPr>
            <a:xfrm>
              <a:off x="794105" y="2967602"/>
              <a:ext cx="797982" cy="867686"/>
            </a:xfrm>
            <a:custGeom>
              <a:avLst/>
              <a:gdLst>
                <a:gd name="connsiteX0" fmla="*/ 767443 w 773974"/>
                <a:gd name="connsiteY0" fmla="*/ 0 h 836023"/>
                <a:gd name="connsiteX1" fmla="*/ 493123 w 773974"/>
                <a:gd name="connsiteY1" fmla="*/ 0 h 836023"/>
                <a:gd name="connsiteX2" fmla="*/ 493123 w 773974"/>
                <a:gd name="connsiteY2" fmla="*/ 274320 h 836023"/>
                <a:gd name="connsiteX3" fmla="*/ 244928 w 773974"/>
                <a:gd name="connsiteY3" fmla="*/ 274320 h 836023"/>
                <a:gd name="connsiteX4" fmla="*/ 244928 w 773974"/>
                <a:gd name="connsiteY4" fmla="*/ 555171 h 836023"/>
                <a:gd name="connsiteX5" fmla="*/ 0 w 773974"/>
                <a:gd name="connsiteY5" fmla="*/ 555171 h 836023"/>
                <a:gd name="connsiteX6" fmla="*/ 0 w 773974"/>
                <a:gd name="connsiteY6" fmla="*/ 836023 h 836023"/>
                <a:gd name="connsiteX7" fmla="*/ 323305 w 773974"/>
                <a:gd name="connsiteY7" fmla="*/ 836023 h 836023"/>
                <a:gd name="connsiteX8" fmla="*/ 362494 w 773974"/>
                <a:gd name="connsiteY8" fmla="*/ 836023 h 836023"/>
                <a:gd name="connsiteX9" fmla="*/ 773974 w 773974"/>
                <a:gd name="connsiteY9" fmla="*/ 424543 h 836023"/>
                <a:gd name="connsiteX10" fmla="*/ 767443 w 773974"/>
                <a:gd name="connsiteY10" fmla="*/ 0 h 83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974" h="836023">
                  <a:moveTo>
                    <a:pt x="767443" y="0"/>
                  </a:moveTo>
                  <a:lnTo>
                    <a:pt x="493123" y="0"/>
                  </a:lnTo>
                  <a:lnTo>
                    <a:pt x="493123" y="274320"/>
                  </a:lnTo>
                  <a:lnTo>
                    <a:pt x="244928" y="274320"/>
                  </a:lnTo>
                  <a:lnTo>
                    <a:pt x="244928" y="555171"/>
                  </a:lnTo>
                  <a:lnTo>
                    <a:pt x="0" y="555171"/>
                  </a:lnTo>
                  <a:lnTo>
                    <a:pt x="0" y="836023"/>
                  </a:lnTo>
                  <a:lnTo>
                    <a:pt x="323305" y="836023"/>
                  </a:lnTo>
                  <a:lnTo>
                    <a:pt x="362494" y="836023"/>
                  </a:lnTo>
                  <a:lnTo>
                    <a:pt x="773974" y="424543"/>
                  </a:lnTo>
                  <a:lnTo>
                    <a:pt x="767443" y="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lIns="0" tIns="36000" rIns="36000" bIns="36000" anchor="ctr"/>
            <a:lstStyle/>
            <a:p>
              <a:pPr algn="ctr" fontAlgn="auto">
                <a:spcBef>
                  <a:spcPts val="0"/>
                </a:spcBef>
                <a:spcAft>
                  <a:spcPts val="0"/>
                </a:spcAft>
                <a:defRPr/>
              </a:pPr>
              <a:endParaRPr lang="de-DE" sz="260"/>
            </a:p>
          </p:txBody>
        </p:sp>
        <p:sp>
          <p:nvSpPr>
            <p:cNvPr id="62" name="Rechteck 61"/>
            <p:cNvSpPr/>
            <p:nvPr/>
          </p:nvSpPr>
          <p:spPr>
            <a:xfrm>
              <a:off x="1631493" y="2967602"/>
              <a:ext cx="2423492" cy="867686"/>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lIns="0" tIns="36000" rIns="36000" bIns="36000" anchor="ctr"/>
            <a:lstStyle/>
            <a:p>
              <a:pPr algn="r" fontAlgn="auto">
                <a:spcBef>
                  <a:spcPts val="0"/>
                </a:spcBef>
                <a:spcAft>
                  <a:spcPts val="0"/>
                </a:spcAft>
                <a:defRPr/>
              </a:pPr>
              <a:r>
                <a:rPr lang="de-DE" sz="260" b="1" dirty="0">
                  <a:solidFill>
                    <a:schemeClr val="tx1"/>
                  </a:solidFill>
                </a:rPr>
                <a:t>System Solutions</a:t>
              </a:r>
              <a:br>
                <a:rPr lang="de-DE" sz="260" b="1" dirty="0">
                  <a:solidFill>
                    <a:schemeClr val="tx1"/>
                  </a:solidFill>
                </a:rPr>
              </a:br>
              <a:r>
                <a:rPr lang="de-DE" sz="260" b="1" dirty="0">
                  <a:solidFill>
                    <a:schemeClr val="tx1"/>
                  </a:solidFill>
                </a:rPr>
                <a:t>+ Consulting</a:t>
              </a:r>
            </a:p>
          </p:txBody>
        </p:sp>
      </p:gr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ctrTitle"/>
          </p:nvPr>
        </p:nvSpPr>
        <p:spPr bwMode="auto">
          <a:xfrm>
            <a:off x="436563" y="2824163"/>
            <a:ext cx="8253412" cy="1376362"/>
          </a:xfrm>
          <a:noFill/>
          <a:ln>
            <a:miter lim="800000"/>
            <a:headEnd/>
            <a:tailEnd/>
          </a:ln>
        </p:spPr>
        <p:txBody>
          <a:bodyPr vert="horz" wrap="square" lIns="91440" tIns="45720" rIns="91440" bIns="45720" numCol="1" anchor="t" anchorCtr="0" compatLnSpc="1">
            <a:prstTxWarp prst="textNoShape">
              <a:avLst/>
            </a:prstTxWarp>
          </a:bodyPr>
          <a:lstStyle/>
          <a:p>
            <a:r>
              <a:rPr lang="en-US" smtClean="0">
                <a:latin typeface="Arial" charset="0"/>
                <a:cs typeface="Arial" charset="0"/>
              </a:rPr>
              <a:t>Hardware</a:t>
            </a:r>
            <a:br>
              <a:rPr lang="en-US" smtClean="0">
                <a:latin typeface="Arial" charset="0"/>
                <a:cs typeface="Arial" charset="0"/>
              </a:rPr>
            </a:br>
            <a:r>
              <a:rPr lang="en-US" smtClean="0">
                <a:latin typeface="Arial" charset="0"/>
                <a:cs typeface="Arial" charset="0"/>
              </a:rPr>
              <a:t>Transponder &amp; Reader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uppieren 10"/>
          <p:cNvGrpSpPr>
            <a:grpSpLocks/>
          </p:cNvGrpSpPr>
          <p:nvPr/>
        </p:nvGrpSpPr>
        <p:grpSpPr bwMode="auto">
          <a:xfrm>
            <a:off x="1755775" y="2289175"/>
            <a:ext cx="7235825" cy="4200525"/>
            <a:chOff x="2089611" y="2119764"/>
            <a:chExt cx="6912002" cy="3835928"/>
          </a:xfrm>
        </p:grpSpPr>
        <p:pic>
          <p:nvPicPr>
            <p:cNvPr id="28697" name="Grafik 37"/>
            <p:cNvPicPr>
              <a:picLocks noChangeAspect="1"/>
            </p:cNvPicPr>
            <p:nvPr/>
          </p:nvPicPr>
          <p:blipFill>
            <a:blip r:embed="rId2"/>
            <a:srcRect/>
            <a:stretch>
              <a:fillRect/>
            </a:stretch>
          </p:blipFill>
          <p:spPr bwMode="auto">
            <a:xfrm>
              <a:off x="2324721" y="4368911"/>
              <a:ext cx="804460" cy="1586781"/>
            </a:xfrm>
            <a:prstGeom prst="rect">
              <a:avLst/>
            </a:prstGeom>
            <a:noFill/>
            <a:ln w="9525">
              <a:noFill/>
              <a:miter lim="800000"/>
              <a:headEnd/>
              <a:tailEnd/>
            </a:ln>
          </p:spPr>
        </p:pic>
        <p:pic>
          <p:nvPicPr>
            <p:cNvPr id="28698" name="Grafik 36"/>
            <p:cNvPicPr>
              <a:picLocks noChangeAspect="1"/>
            </p:cNvPicPr>
            <p:nvPr/>
          </p:nvPicPr>
          <p:blipFill>
            <a:blip r:embed="rId3"/>
            <a:srcRect/>
            <a:stretch>
              <a:fillRect/>
            </a:stretch>
          </p:blipFill>
          <p:spPr bwMode="auto">
            <a:xfrm>
              <a:off x="2089611" y="3621268"/>
              <a:ext cx="1245931" cy="830136"/>
            </a:xfrm>
            <a:prstGeom prst="rect">
              <a:avLst/>
            </a:prstGeom>
            <a:noFill/>
            <a:ln w="9525">
              <a:noFill/>
              <a:miter lim="800000"/>
              <a:headEnd/>
              <a:tailEnd/>
            </a:ln>
          </p:spPr>
        </p:pic>
        <p:pic>
          <p:nvPicPr>
            <p:cNvPr id="28699" name="Grafik 39"/>
            <p:cNvPicPr>
              <a:picLocks noChangeAspect="1"/>
            </p:cNvPicPr>
            <p:nvPr/>
          </p:nvPicPr>
          <p:blipFill>
            <a:blip r:embed="rId4"/>
            <a:srcRect/>
            <a:stretch>
              <a:fillRect/>
            </a:stretch>
          </p:blipFill>
          <p:spPr bwMode="auto">
            <a:xfrm>
              <a:off x="3862718" y="2891832"/>
              <a:ext cx="684076" cy="491810"/>
            </a:xfrm>
            <a:prstGeom prst="rect">
              <a:avLst/>
            </a:prstGeom>
            <a:noFill/>
            <a:ln w="9525">
              <a:noFill/>
              <a:miter lim="800000"/>
              <a:headEnd/>
              <a:tailEnd/>
            </a:ln>
          </p:spPr>
        </p:pic>
        <p:pic>
          <p:nvPicPr>
            <p:cNvPr id="28700" name="Grafik 40"/>
            <p:cNvPicPr>
              <a:picLocks noChangeAspect="1"/>
            </p:cNvPicPr>
            <p:nvPr/>
          </p:nvPicPr>
          <p:blipFill>
            <a:blip r:embed="rId5"/>
            <a:srcRect/>
            <a:stretch>
              <a:fillRect/>
            </a:stretch>
          </p:blipFill>
          <p:spPr bwMode="auto">
            <a:xfrm>
              <a:off x="3696862" y="2503439"/>
              <a:ext cx="428715" cy="546670"/>
            </a:xfrm>
            <a:prstGeom prst="rect">
              <a:avLst/>
            </a:prstGeom>
            <a:noFill/>
            <a:ln w="9525">
              <a:noFill/>
              <a:miter lim="800000"/>
              <a:headEnd/>
              <a:tailEnd/>
            </a:ln>
          </p:spPr>
        </p:pic>
        <p:pic>
          <p:nvPicPr>
            <p:cNvPr id="28701" name="Grafik 41"/>
            <p:cNvPicPr>
              <a:picLocks noChangeAspect="1"/>
            </p:cNvPicPr>
            <p:nvPr/>
          </p:nvPicPr>
          <p:blipFill>
            <a:blip r:embed="rId6"/>
            <a:srcRect/>
            <a:stretch>
              <a:fillRect/>
            </a:stretch>
          </p:blipFill>
          <p:spPr bwMode="auto">
            <a:xfrm>
              <a:off x="4354585" y="2313113"/>
              <a:ext cx="480962" cy="394073"/>
            </a:xfrm>
            <a:prstGeom prst="rect">
              <a:avLst/>
            </a:prstGeom>
            <a:noFill/>
            <a:ln w="9525">
              <a:noFill/>
              <a:miter lim="800000"/>
              <a:headEnd/>
              <a:tailEnd/>
            </a:ln>
          </p:spPr>
        </p:pic>
        <p:pic>
          <p:nvPicPr>
            <p:cNvPr id="28702" name="Grafik 43"/>
            <p:cNvPicPr>
              <a:picLocks noChangeAspect="1"/>
            </p:cNvPicPr>
            <p:nvPr/>
          </p:nvPicPr>
          <p:blipFill>
            <a:blip r:embed="rId7"/>
            <a:srcRect/>
            <a:stretch>
              <a:fillRect/>
            </a:stretch>
          </p:blipFill>
          <p:spPr bwMode="auto">
            <a:xfrm flipV="1">
              <a:off x="3712354" y="3540155"/>
              <a:ext cx="550797" cy="344132"/>
            </a:xfrm>
            <a:prstGeom prst="rect">
              <a:avLst/>
            </a:prstGeom>
            <a:noFill/>
            <a:ln w="9525">
              <a:noFill/>
              <a:miter lim="800000"/>
              <a:headEnd/>
              <a:tailEnd/>
            </a:ln>
          </p:spPr>
        </p:pic>
        <p:pic>
          <p:nvPicPr>
            <p:cNvPr id="28703" name="Grafik 45"/>
            <p:cNvPicPr>
              <a:picLocks noChangeAspect="1"/>
            </p:cNvPicPr>
            <p:nvPr/>
          </p:nvPicPr>
          <p:blipFill>
            <a:blip r:embed="rId8"/>
            <a:srcRect/>
            <a:stretch>
              <a:fillRect/>
            </a:stretch>
          </p:blipFill>
          <p:spPr bwMode="auto">
            <a:xfrm>
              <a:off x="5267299" y="4368911"/>
              <a:ext cx="1152128" cy="753984"/>
            </a:xfrm>
            <a:prstGeom prst="rect">
              <a:avLst/>
            </a:prstGeom>
            <a:noFill/>
            <a:ln w="9525">
              <a:noFill/>
              <a:miter lim="800000"/>
              <a:headEnd/>
              <a:tailEnd/>
            </a:ln>
          </p:spPr>
        </p:pic>
        <p:pic>
          <p:nvPicPr>
            <p:cNvPr id="28704" name="Grafik 42"/>
            <p:cNvPicPr>
              <a:picLocks noChangeAspect="1"/>
            </p:cNvPicPr>
            <p:nvPr/>
          </p:nvPicPr>
          <p:blipFill>
            <a:blip r:embed="rId9"/>
            <a:srcRect/>
            <a:stretch>
              <a:fillRect/>
            </a:stretch>
          </p:blipFill>
          <p:spPr bwMode="auto">
            <a:xfrm flipV="1">
              <a:off x="4065524" y="3832689"/>
              <a:ext cx="507612" cy="286682"/>
            </a:xfrm>
            <a:prstGeom prst="rect">
              <a:avLst/>
            </a:prstGeom>
            <a:noFill/>
            <a:ln w="9525">
              <a:noFill/>
              <a:miter lim="800000"/>
              <a:headEnd/>
              <a:tailEnd/>
            </a:ln>
          </p:spPr>
        </p:pic>
        <p:pic>
          <p:nvPicPr>
            <p:cNvPr id="28705" name="Picture 2" descr="J:\EL\RFID\20 PSE\71 ProductDevelopment Reader\01 Reader RF_R500\05 Product Development\Screenshots Ha-VIS config\Screenshots\MyPicture10.jpg"/>
            <p:cNvPicPr>
              <a:picLocks noChangeAspect="1" noChangeArrowheads="1"/>
            </p:cNvPicPr>
            <p:nvPr/>
          </p:nvPicPr>
          <p:blipFill>
            <a:blip r:embed="rId10"/>
            <a:srcRect/>
            <a:stretch>
              <a:fillRect/>
            </a:stretch>
          </p:blipFill>
          <p:spPr bwMode="auto">
            <a:xfrm>
              <a:off x="7325214" y="3029476"/>
              <a:ext cx="1676399" cy="1019418"/>
            </a:xfrm>
            <a:prstGeom prst="rect">
              <a:avLst/>
            </a:prstGeom>
            <a:noFill/>
            <a:ln w="9525">
              <a:noFill/>
              <a:miter lim="800000"/>
              <a:headEnd/>
              <a:tailEnd/>
            </a:ln>
          </p:spPr>
        </p:pic>
        <p:pic>
          <p:nvPicPr>
            <p:cNvPr id="28706" name="Grafik 7"/>
            <p:cNvPicPr>
              <a:picLocks noChangeAspect="1"/>
            </p:cNvPicPr>
            <p:nvPr/>
          </p:nvPicPr>
          <p:blipFill>
            <a:blip r:embed="rId11"/>
            <a:srcRect/>
            <a:stretch>
              <a:fillRect/>
            </a:stretch>
          </p:blipFill>
          <p:spPr bwMode="auto">
            <a:xfrm>
              <a:off x="5121223" y="2119764"/>
              <a:ext cx="2202633" cy="2249148"/>
            </a:xfrm>
            <a:prstGeom prst="rect">
              <a:avLst/>
            </a:prstGeom>
            <a:noFill/>
            <a:ln w="9525">
              <a:noFill/>
              <a:miter lim="800000"/>
              <a:headEnd/>
              <a:tailEnd/>
            </a:ln>
          </p:spPr>
        </p:pic>
      </p:grpSp>
      <p:pic>
        <p:nvPicPr>
          <p:cNvPr id="28674" name="Grafik 13"/>
          <p:cNvPicPr>
            <a:picLocks noChangeAspect="1"/>
          </p:cNvPicPr>
          <p:nvPr/>
        </p:nvPicPr>
        <p:blipFill>
          <a:blip r:embed="rId12"/>
          <a:srcRect/>
          <a:stretch>
            <a:fillRect/>
          </a:stretch>
        </p:blipFill>
        <p:spPr bwMode="auto">
          <a:xfrm>
            <a:off x="179388" y="5949950"/>
            <a:ext cx="1381125" cy="377825"/>
          </a:xfrm>
          <a:prstGeom prst="rect">
            <a:avLst/>
          </a:prstGeom>
          <a:noFill/>
          <a:ln w="9525">
            <a:noFill/>
            <a:miter lim="800000"/>
            <a:headEnd/>
            <a:tailEnd/>
          </a:ln>
        </p:spPr>
      </p:pic>
      <p:pic>
        <p:nvPicPr>
          <p:cNvPr id="28675" name="Grafik 3"/>
          <p:cNvPicPr>
            <a:picLocks noChangeAspect="1"/>
          </p:cNvPicPr>
          <p:nvPr/>
        </p:nvPicPr>
        <p:blipFill>
          <a:blip r:embed="rId13"/>
          <a:srcRect/>
          <a:stretch>
            <a:fillRect/>
          </a:stretch>
        </p:blipFill>
        <p:spPr bwMode="auto">
          <a:xfrm>
            <a:off x="827088" y="3525838"/>
            <a:ext cx="865187" cy="565150"/>
          </a:xfrm>
          <a:prstGeom prst="rect">
            <a:avLst/>
          </a:prstGeom>
          <a:noFill/>
          <a:ln w="9525">
            <a:noFill/>
            <a:miter lim="800000"/>
            <a:headEnd/>
            <a:tailEnd/>
          </a:ln>
        </p:spPr>
      </p:pic>
      <p:pic>
        <p:nvPicPr>
          <p:cNvPr id="28676" name="Grafik 1"/>
          <p:cNvPicPr>
            <a:picLocks noChangeAspect="1"/>
          </p:cNvPicPr>
          <p:nvPr/>
        </p:nvPicPr>
        <p:blipFill>
          <a:blip r:embed="rId14"/>
          <a:srcRect/>
          <a:stretch>
            <a:fillRect/>
          </a:stretch>
        </p:blipFill>
        <p:spPr bwMode="auto">
          <a:xfrm>
            <a:off x="827088" y="2716213"/>
            <a:ext cx="962025" cy="641350"/>
          </a:xfrm>
          <a:prstGeom prst="rect">
            <a:avLst/>
          </a:prstGeom>
          <a:noFill/>
          <a:ln w="9525">
            <a:noFill/>
            <a:miter lim="800000"/>
            <a:headEnd/>
            <a:tailEnd/>
          </a:ln>
        </p:spPr>
      </p:pic>
      <p:sp>
        <p:nvSpPr>
          <p:cNvPr id="28677" name="Textfeld 4"/>
          <p:cNvSpPr txBox="1">
            <a:spLocks noChangeArrowheads="1"/>
          </p:cNvSpPr>
          <p:nvPr/>
        </p:nvSpPr>
        <p:spPr bwMode="auto">
          <a:xfrm>
            <a:off x="60325" y="60325"/>
            <a:ext cx="7896225" cy="830263"/>
          </a:xfrm>
          <a:prstGeom prst="rect">
            <a:avLst/>
          </a:prstGeom>
          <a:noFill/>
          <a:ln w="9525">
            <a:noFill/>
            <a:miter lim="800000"/>
            <a:headEnd/>
            <a:tailEnd/>
          </a:ln>
        </p:spPr>
        <p:txBody>
          <a:bodyPr>
            <a:spAutoFit/>
          </a:bodyPr>
          <a:lstStyle/>
          <a:p>
            <a:r>
              <a:rPr lang="en-US" sz="2400" b="1">
                <a:solidFill>
                  <a:srgbClr val="000000"/>
                </a:solidFill>
              </a:rPr>
              <a:t>complete portfolio of RFID system components – part of HARTING product line </a:t>
            </a:r>
          </a:p>
        </p:txBody>
      </p:sp>
      <p:sp>
        <p:nvSpPr>
          <p:cNvPr id="28678" name="Textfeld 2"/>
          <p:cNvSpPr txBox="1">
            <a:spLocks noChangeArrowheads="1"/>
          </p:cNvSpPr>
          <p:nvPr/>
        </p:nvSpPr>
        <p:spPr bwMode="auto">
          <a:xfrm>
            <a:off x="111125" y="1089025"/>
            <a:ext cx="1416050" cy="1200150"/>
          </a:xfrm>
          <a:prstGeom prst="rect">
            <a:avLst/>
          </a:prstGeom>
          <a:solidFill>
            <a:srgbClr val="FFC000"/>
          </a:solidFill>
          <a:ln w="9525">
            <a:noFill/>
            <a:miter lim="800000"/>
            <a:headEnd/>
            <a:tailEnd/>
          </a:ln>
        </p:spPr>
        <p:txBody>
          <a:bodyPr wrap="none">
            <a:spAutoFit/>
          </a:bodyPr>
          <a:lstStyle/>
          <a:p>
            <a:endParaRPr lang="de-DE">
              <a:solidFill>
                <a:srgbClr val="000000"/>
              </a:solidFill>
            </a:endParaRPr>
          </a:p>
          <a:p>
            <a:r>
              <a:rPr lang="de-DE">
                <a:solidFill>
                  <a:srgbClr val="000000"/>
                </a:solidFill>
              </a:rPr>
              <a:t>RFID-</a:t>
            </a:r>
          </a:p>
          <a:p>
            <a:r>
              <a:rPr lang="de-DE">
                <a:solidFill>
                  <a:srgbClr val="000000"/>
                </a:solidFill>
              </a:rPr>
              <a:t>transponder</a:t>
            </a:r>
          </a:p>
          <a:p>
            <a:endParaRPr lang="de-DE">
              <a:solidFill>
                <a:srgbClr val="000000"/>
              </a:solidFill>
            </a:endParaRPr>
          </a:p>
        </p:txBody>
      </p:sp>
      <p:sp>
        <p:nvSpPr>
          <p:cNvPr id="28679" name="Textfeld 6"/>
          <p:cNvSpPr txBox="1">
            <a:spLocks noChangeArrowheads="1"/>
          </p:cNvSpPr>
          <p:nvPr/>
        </p:nvSpPr>
        <p:spPr bwMode="auto">
          <a:xfrm>
            <a:off x="3309938" y="1087438"/>
            <a:ext cx="1466850" cy="1200150"/>
          </a:xfrm>
          <a:prstGeom prst="rect">
            <a:avLst/>
          </a:prstGeom>
          <a:solidFill>
            <a:srgbClr val="FFC000"/>
          </a:solidFill>
          <a:ln w="9525">
            <a:noFill/>
            <a:miter lim="800000"/>
            <a:headEnd/>
            <a:tailEnd/>
          </a:ln>
        </p:spPr>
        <p:txBody>
          <a:bodyPr wrap="none">
            <a:spAutoFit/>
          </a:bodyPr>
          <a:lstStyle/>
          <a:p>
            <a:pPr algn="ctr"/>
            <a:r>
              <a:rPr lang="de-DE">
                <a:solidFill>
                  <a:srgbClr val="000000"/>
                </a:solidFill>
              </a:rPr>
              <a:t>cables</a:t>
            </a:r>
          </a:p>
          <a:p>
            <a:pPr algn="ctr"/>
            <a:r>
              <a:rPr lang="de-DE">
                <a:solidFill>
                  <a:srgbClr val="000000"/>
                </a:solidFill>
              </a:rPr>
              <a:t>antenna </a:t>
            </a:r>
          </a:p>
          <a:p>
            <a:pPr algn="ctr"/>
            <a:r>
              <a:rPr lang="de-DE">
                <a:solidFill>
                  <a:srgbClr val="000000"/>
                </a:solidFill>
              </a:rPr>
              <a:t>assembly-kit</a:t>
            </a:r>
          </a:p>
          <a:p>
            <a:pPr algn="ctr"/>
            <a:endParaRPr lang="de-DE">
              <a:solidFill>
                <a:srgbClr val="000000"/>
              </a:solidFill>
            </a:endParaRPr>
          </a:p>
        </p:txBody>
      </p:sp>
      <p:sp>
        <p:nvSpPr>
          <p:cNvPr id="28680" name="Textfeld 8"/>
          <p:cNvSpPr txBox="1">
            <a:spLocks noChangeArrowheads="1"/>
          </p:cNvSpPr>
          <p:nvPr/>
        </p:nvSpPr>
        <p:spPr bwMode="auto">
          <a:xfrm>
            <a:off x="7199313" y="1084263"/>
            <a:ext cx="1833562" cy="1201737"/>
          </a:xfrm>
          <a:prstGeom prst="rect">
            <a:avLst/>
          </a:prstGeom>
          <a:solidFill>
            <a:srgbClr val="FFC000"/>
          </a:solidFill>
          <a:ln w="9525">
            <a:noFill/>
            <a:miter lim="800000"/>
            <a:headEnd/>
            <a:tailEnd/>
          </a:ln>
        </p:spPr>
        <p:txBody>
          <a:bodyPr>
            <a:spAutoFit/>
          </a:bodyPr>
          <a:lstStyle/>
          <a:p>
            <a:r>
              <a:rPr lang="de-DE">
                <a:solidFill>
                  <a:srgbClr val="000000"/>
                </a:solidFill>
              </a:rPr>
              <a:t>configuration tools, Demo-software, solutions</a:t>
            </a:r>
          </a:p>
        </p:txBody>
      </p:sp>
      <p:sp>
        <p:nvSpPr>
          <p:cNvPr id="28681" name="Textfeld 9"/>
          <p:cNvSpPr txBox="1">
            <a:spLocks noChangeArrowheads="1"/>
          </p:cNvSpPr>
          <p:nvPr/>
        </p:nvSpPr>
        <p:spPr bwMode="auto">
          <a:xfrm>
            <a:off x="5081588" y="1089025"/>
            <a:ext cx="1963737" cy="1200150"/>
          </a:xfrm>
          <a:prstGeom prst="rect">
            <a:avLst/>
          </a:prstGeom>
          <a:solidFill>
            <a:srgbClr val="FFC000"/>
          </a:solidFill>
          <a:ln w="9525">
            <a:noFill/>
            <a:miter lim="800000"/>
            <a:headEnd/>
            <a:tailEnd/>
          </a:ln>
        </p:spPr>
        <p:txBody>
          <a:bodyPr>
            <a:spAutoFit/>
          </a:bodyPr>
          <a:lstStyle/>
          <a:p>
            <a:pPr algn="ctr"/>
            <a:r>
              <a:rPr lang="de-DE">
                <a:solidFill>
                  <a:srgbClr val="000000"/>
                </a:solidFill>
              </a:rPr>
              <a:t>reader with</a:t>
            </a:r>
          </a:p>
          <a:p>
            <a:pPr algn="ctr"/>
            <a:r>
              <a:rPr lang="de-DE">
                <a:solidFill>
                  <a:srgbClr val="000000"/>
                </a:solidFill>
              </a:rPr>
              <a:t>assembly kit</a:t>
            </a:r>
          </a:p>
          <a:p>
            <a:pPr algn="ctr"/>
            <a:r>
              <a:rPr lang="de-DE">
                <a:solidFill>
                  <a:srgbClr val="000000"/>
                </a:solidFill>
              </a:rPr>
              <a:t>connector protection</a:t>
            </a:r>
          </a:p>
        </p:txBody>
      </p:sp>
      <p:sp>
        <p:nvSpPr>
          <p:cNvPr id="28682" name="Textfeld 11"/>
          <p:cNvSpPr txBox="1">
            <a:spLocks noChangeArrowheads="1"/>
          </p:cNvSpPr>
          <p:nvPr/>
        </p:nvSpPr>
        <p:spPr bwMode="auto">
          <a:xfrm>
            <a:off x="1727200" y="1089025"/>
            <a:ext cx="1287463" cy="1200150"/>
          </a:xfrm>
          <a:prstGeom prst="rect">
            <a:avLst/>
          </a:prstGeom>
          <a:solidFill>
            <a:srgbClr val="FFC000"/>
          </a:solidFill>
          <a:ln w="9525">
            <a:noFill/>
            <a:miter lim="800000"/>
            <a:headEnd/>
            <a:tailEnd/>
          </a:ln>
        </p:spPr>
        <p:txBody>
          <a:bodyPr>
            <a:spAutoFit/>
          </a:bodyPr>
          <a:lstStyle/>
          <a:p>
            <a:endParaRPr lang="de-DE">
              <a:solidFill>
                <a:srgbClr val="000000"/>
              </a:solidFill>
            </a:endParaRPr>
          </a:p>
          <a:p>
            <a:r>
              <a:rPr lang="de-DE">
                <a:solidFill>
                  <a:srgbClr val="000000"/>
                </a:solidFill>
              </a:rPr>
              <a:t>antennas</a:t>
            </a:r>
          </a:p>
          <a:p>
            <a:endParaRPr lang="de-DE">
              <a:solidFill>
                <a:srgbClr val="000000"/>
              </a:solidFill>
            </a:endParaRPr>
          </a:p>
          <a:p>
            <a:endParaRPr lang="de-DE">
              <a:solidFill>
                <a:srgbClr val="000000"/>
              </a:solidFill>
            </a:endParaRPr>
          </a:p>
        </p:txBody>
      </p:sp>
      <p:cxnSp>
        <p:nvCxnSpPr>
          <p:cNvPr id="13" name="Gerade Verbindung 12"/>
          <p:cNvCxnSpPr>
            <a:stCxn id="28678" idx="3"/>
            <a:endCxn id="28682" idx="1"/>
          </p:cNvCxnSpPr>
          <p:nvPr/>
        </p:nvCxnSpPr>
        <p:spPr>
          <a:xfrm>
            <a:off x="1527175" y="1689100"/>
            <a:ext cx="200025" cy="0"/>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a:stCxn id="28679" idx="1"/>
            <a:endCxn id="28682" idx="3"/>
          </p:cNvCxnSpPr>
          <p:nvPr/>
        </p:nvCxnSpPr>
        <p:spPr>
          <a:xfrm flipH="1">
            <a:off x="3014663" y="1687513"/>
            <a:ext cx="295275" cy="1587"/>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a:stCxn id="28679" idx="3"/>
            <a:endCxn id="28681" idx="1"/>
          </p:cNvCxnSpPr>
          <p:nvPr/>
        </p:nvCxnSpPr>
        <p:spPr>
          <a:xfrm>
            <a:off x="4776788" y="1687513"/>
            <a:ext cx="304800" cy="1587"/>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a:stCxn id="28681" idx="3"/>
            <a:endCxn id="28680" idx="1"/>
          </p:cNvCxnSpPr>
          <p:nvPr/>
        </p:nvCxnSpPr>
        <p:spPr>
          <a:xfrm flipV="1">
            <a:off x="7045325" y="1685925"/>
            <a:ext cx="153988" cy="3175"/>
          </a:xfrm>
          <a:prstGeom prst="line">
            <a:avLst/>
          </a:prstGeom>
          <a:ln w="31750">
            <a:solidFill>
              <a:srgbClr val="FFC000"/>
            </a:solidFill>
          </a:ln>
        </p:spPr>
        <p:style>
          <a:lnRef idx="1">
            <a:schemeClr val="accent1"/>
          </a:lnRef>
          <a:fillRef idx="0">
            <a:schemeClr val="accent1"/>
          </a:fillRef>
          <a:effectRef idx="0">
            <a:schemeClr val="accent1"/>
          </a:effectRef>
          <a:fontRef idx="minor">
            <a:schemeClr val="tx1"/>
          </a:fontRef>
        </p:style>
      </p:cxnSp>
      <p:pic>
        <p:nvPicPr>
          <p:cNvPr id="28687" name="Picture 4" descr="http://www.harting.de/typo3temp/pics/2006-04_FP-HM_RFID_reader_jpg_70e4d030db.jpg"/>
          <p:cNvPicPr>
            <a:picLocks noChangeAspect="1" noChangeArrowheads="1"/>
          </p:cNvPicPr>
          <p:nvPr/>
        </p:nvPicPr>
        <p:blipFill>
          <a:blip r:embed="rId15"/>
          <a:srcRect/>
          <a:stretch>
            <a:fillRect/>
          </a:stretch>
        </p:blipFill>
        <p:spPr bwMode="auto">
          <a:xfrm>
            <a:off x="107950" y="2535238"/>
            <a:ext cx="738188" cy="3292475"/>
          </a:xfrm>
          <a:prstGeom prst="rect">
            <a:avLst/>
          </a:prstGeom>
          <a:noFill/>
          <a:ln w="9525">
            <a:noFill/>
            <a:miter lim="800000"/>
            <a:headEnd/>
            <a:tailEnd/>
          </a:ln>
        </p:spPr>
      </p:pic>
      <p:pic>
        <p:nvPicPr>
          <p:cNvPr id="28688" name="Grafik 5"/>
          <p:cNvPicPr>
            <a:picLocks noChangeAspect="1"/>
          </p:cNvPicPr>
          <p:nvPr/>
        </p:nvPicPr>
        <p:blipFill>
          <a:blip r:embed="rId16"/>
          <a:srcRect/>
          <a:stretch>
            <a:fillRect/>
          </a:stretch>
        </p:blipFill>
        <p:spPr bwMode="auto">
          <a:xfrm>
            <a:off x="963613" y="5373688"/>
            <a:ext cx="728662" cy="422275"/>
          </a:xfrm>
          <a:prstGeom prst="rect">
            <a:avLst/>
          </a:prstGeom>
          <a:noFill/>
          <a:ln w="9525">
            <a:noFill/>
            <a:miter lim="800000"/>
            <a:headEnd/>
            <a:tailEnd/>
          </a:ln>
        </p:spPr>
      </p:pic>
      <p:pic>
        <p:nvPicPr>
          <p:cNvPr id="28689" name="Grafik 15"/>
          <p:cNvPicPr>
            <a:picLocks noChangeAspect="1"/>
          </p:cNvPicPr>
          <p:nvPr/>
        </p:nvPicPr>
        <p:blipFill>
          <a:blip r:embed="rId17"/>
          <a:srcRect/>
          <a:stretch>
            <a:fillRect/>
          </a:stretch>
        </p:blipFill>
        <p:spPr bwMode="auto">
          <a:xfrm>
            <a:off x="900113" y="4502150"/>
            <a:ext cx="841375" cy="593725"/>
          </a:xfrm>
          <a:prstGeom prst="rect">
            <a:avLst/>
          </a:prstGeom>
          <a:noFill/>
          <a:ln w="9525">
            <a:noFill/>
            <a:miter lim="800000"/>
            <a:headEnd/>
            <a:tailEnd/>
          </a:ln>
        </p:spPr>
      </p:pic>
      <p:pic>
        <p:nvPicPr>
          <p:cNvPr id="28690" name="Grafik 16"/>
          <p:cNvPicPr>
            <a:picLocks noChangeAspect="1"/>
          </p:cNvPicPr>
          <p:nvPr/>
        </p:nvPicPr>
        <p:blipFill>
          <a:blip r:embed="rId18"/>
          <a:srcRect/>
          <a:stretch>
            <a:fillRect/>
          </a:stretch>
        </p:blipFill>
        <p:spPr bwMode="auto">
          <a:xfrm>
            <a:off x="1900238" y="3213100"/>
            <a:ext cx="863600" cy="769938"/>
          </a:xfrm>
          <a:prstGeom prst="rect">
            <a:avLst/>
          </a:prstGeom>
          <a:noFill/>
          <a:ln w="9525">
            <a:noFill/>
            <a:miter lim="800000"/>
            <a:headEnd/>
            <a:tailEnd/>
          </a:ln>
        </p:spPr>
      </p:pic>
      <p:pic>
        <p:nvPicPr>
          <p:cNvPr id="28691" name="Grafik 31"/>
          <p:cNvPicPr>
            <a:picLocks noChangeAspect="1"/>
          </p:cNvPicPr>
          <p:nvPr/>
        </p:nvPicPr>
        <p:blipFill>
          <a:blip r:embed="rId19"/>
          <a:srcRect/>
          <a:stretch>
            <a:fillRect/>
          </a:stretch>
        </p:blipFill>
        <p:spPr bwMode="auto">
          <a:xfrm>
            <a:off x="2124075" y="2636838"/>
            <a:ext cx="520700" cy="425450"/>
          </a:xfrm>
          <a:prstGeom prst="rect">
            <a:avLst/>
          </a:prstGeom>
          <a:noFill/>
          <a:ln w="9525">
            <a:noFill/>
            <a:miter lim="800000"/>
            <a:headEnd/>
            <a:tailEnd/>
          </a:ln>
        </p:spPr>
      </p:pic>
      <p:pic>
        <p:nvPicPr>
          <p:cNvPr id="28692" name="Grafik 19"/>
          <p:cNvPicPr>
            <a:picLocks noChangeAspect="1"/>
          </p:cNvPicPr>
          <p:nvPr/>
        </p:nvPicPr>
        <p:blipFill>
          <a:blip r:embed="rId20"/>
          <a:srcRect/>
          <a:stretch>
            <a:fillRect/>
          </a:stretch>
        </p:blipFill>
        <p:spPr bwMode="auto">
          <a:xfrm>
            <a:off x="3567113" y="4564063"/>
            <a:ext cx="866775" cy="665162"/>
          </a:xfrm>
          <a:prstGeom prst="rect">
            <a:avLst/>
          </a:prstGeom>
          <a:noFill/>
          <a:ln w="9525">
            <a:noFill/>
            <a:miter lim="800000"/>
            <a:headEnd/>
            <a:tailEnd/>
          </a:ln>
        </p:spPr>
      </p:pic>
      <p:pic>
        <p:nvPicPr>
          <p:cNvPr id="28693" name="Grafik 20"/>
          <p:cNvPicPr>
            <a:picLocks noChangeAspect="1"/>
          </p:cNvPicPr>
          <p:nvPr/>
        </p:nvPicPr>
        <p:blipFill>
          <a:blip r:embed="rId21"/>
          <a:srcRect/>
          <a:stretch>
            <a:fillRect/>
          </a:stretch>
        </p:blipFill>
        <p:spPr bwMode="auto">
          <a:xfrm>
            <a:off x="3294063" y="5299075"/>
            <a:ext cx="1185862" cy="911225"/>
          </a:xfrm>
          <a:prstGeom prst="rect">
            <a:avLst/>
          </a:prstGeom>
          <a:noFill/>
          <a:ln w="9525">
            <a:noFill/>
            <a:miter lim="800000"/>
            <a:headEnd/>
            <a:tailEnd/>
          </a:ln>
        </p:spPr>
      </p:pic>
      <p:pic>
        <p:nvPicPr>
          <p:cNvPr id="28694" name="Grafik 22"/>
          <p:cNvPicPr>
            <a:picLocks noChangeAspect="1"/>
          </p:cNvPicPr>
          <p:nvPr/>
        </p:nvPicPr>
        <p:blipFill>
          <a:blip r:embed="rId22"/>
          <a:srcRect/>
          <a:stretch>
            <a:fillRect/>
          </a:stretch>
        </p:blipFill>
        <p:spPr bwMode="auto">
          <a:xfrm>
            <a:off x="4838700" y="5670550"/>
            <a:ext cx="846138" cy="657225"/>
          </a:xfrm>
          <a:prstGeom prst="rect">
            <a:avLst/>
          </a:prstGeom>
          <a:noFill/>
          <a:ln w="9525">
            <a:noFill/>
            <a:miter lim="800000"/>
            <a:headEnd/>
            <a:tailEnd/>
          </a:ln>
        </p:spPr>
      </p:pic>
      <p:pic>
        <p:nvPicPr>
          <p:cNvPr id="28695" name="Grafik 24"/>
          <p:cNvPicPr>
            <a:picLocks noChangeAspect="1"/>
          </p:cNvPicPr>
          <p:nvPr/>
        </p:nvPicPr>
        <p:blipFill>
          <a:blip r:embed="rId23"/>
          <a:srcRect/>
          <a:stretch>
            <a:fillRect/>
          </a:stretch>
        </p:blipFill>
        <p:spPr bwMode="auto">
          <a:xfrm>
            <a:off x="7643813" y="4841875"/>
            <a:ext cx="1060450" cy="1077913"/>
          </a:xfrm>
          <a:prstGeom prst="rect">
            <a:avLst/>
          </a:prstGeom>
          <a:noFill/>
          <a:ln w="9525">
            <a:noFill/>
            <a:miter lim="800000"/>
            <a:headEnd/>
            <a:tailEnd/>
          </a:ln>
        </p:spPr>
      </p:pic>
      <p:pic>
        <p:nvPicPr>
          <p:cNvPr id="28696" name="Picture 2"/>
          <p:cNvPicPr>
            <a:picLocks noChangeAspect="1" noChangeArrowheads="1"/>
          </p:cNvPicPr>
          <p:nvPr/>
        </p:nvPicPr>
        <p:blipFill>
          <a:blip r:embed="rId24"/>
          <a:srcRect/>
          <a:stretch>
            <a:fillRect/>
          </a:stretch>
        </p:blipFill>
        <p:spPr bwMode="auto">
          <a:xfrm>
            <a:off x="5480050" y="4986338"/>
            <a:ext cx="1841500" cy="1536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9"/>
          </p:nvPr>
        </p:nvSpPr>
        <p:spPr>
          <a:xfrm>
            <a:off x="374650" y="1128713"/>
            <a:ext cx="6237288" cy="881062"/>
          </a:xfrm>
        </p:spPr>
        <p:txBody>
          <a:bodyPr/>
          <a:lstStyle/>
          <a:p>
            <a:pPr fontAlgn="auto">
              <a:spcAft>
                <a:spcPts val="0"/>
              </a:spcAft>
              <a:buFont typeface="Arial" pitchFamily="34" charset="0"/>
              <a:buNone/>
              <a:defRPr/>
            </a:pPr>
            <a:r>
              <a:rPr lang="en-US" sz="2400" dirty="0" smtClean="0">
                <a:latin typeface="+mj-lt"/>
              </a:rPr>
              <a:t>UHF-Transponder – </a:t>
            </a:r>
          </a:p>
          <a:p>
            <a:pPr fontAlgn="auto">
              <a:spcAft>
                <a:spcPts val="0"/>
              </a:spcAft>
              <a:buFont typeface="Arial" pitchFamily="34" charset="0"/>
              <a:buNone/>
              <a:defRPr/>
            </a:pPr>
            <a:r>
              <a:rPr lang="en-US" sz="2400" dirty="0" smtClean="0">
                <a:latin typeface="+mj-lt"/>
              </a:rPr>
              <a:t>focus on rough environmental conditions!</a:t>
            </a:r>
            <a:endParaRPr lang="en-US" sz="2400" dirty="0">
              <a:latin typeface="+mj-lt"/>
            </a:endParaRPr>
          </a:p>
        </p:txBody>
      </p:sp>
      <p:sp>
        <p:nvSpPr>
          <p:cNvPr id="29698" name="Titel 3"/>
          <p:cNvSpPr>
            <a:spLocks noGrp="1"/>
          </p:cNvSpPr>
          <p:nvPr>
            <p:ph type="title"/>
          </p:nvPr>
        </p:nvSpPr>
        <p:spPr bwMode="auto">
          <a:xfrm>
            <a:off x="379413" y="219075"/>
            <a:ext cx="7542212" cy="355600"/>
          </a:xfrm>
          <a:noFill/>
          <a:ln>
            <a:miter lim="800000"/>
            <a:headEnd/>
            <a:tailEnd/>
          </a:ln>
        </p:spPr>
        <p:txBody>
          <a:bodyPr vert="horz" wrap="square" numCol="1" anchor="t" anchorCtr="0" compatLnSpc="1">
            <a:prstTxWarp prst="textNoShape">
              <a:avLst/>
            </a:prstTxWarp>
          </a:bodyPr>
          <a:lstStyle/>
          <a:p>
            <a:r>
              <a:rPr lang="en-US" smtClean="0"/>
              <a:t>Ha-VIS RFID Transponder</a:t>
            </a:r>
          </a:p>
        </p:txBody>
      </p:sp>
      <p:sp>
        <p:nvSpPr>
          <p:cNvPr id="5" name="Rectangle 3"/>
          <p:cNvSpPr>
            <a:spLocks noGrp="1" noChangeArrowheads="1"/>
          </p:cNvSpPr>
          <p:nvPr>
            <p:ph type="body" sz="quarter" idx="10"/>
          </p:nvPr>
        </p:nvSpPr>
        <p:spPr>
          <a:xfrm>
            <a:off x="346075" y="2087563"/>
            <a:ext cx="5432425" cy="3971925"/>
          </a:xfrm>
        </p:spPr>
        <p:txBody>
          <a:bodyPr>
            <a:noAutofit/>
          </a:bodyPr>
          <a:lstStyle/>
          <a:p>
            <a:pPr marL="285750" lvl="1" fontAlgn="auto">
              <a:spcAft>
                <a:spcPts val="0"/>
              </a:spcAft>
              <a:buFont typeface="Wingdings" panose="05000000000000000000" pitchFamily="2" charset="2"/>
              <a:buChar char="§"/>
              <a:defRPr/>
            </a:pPr>
            <a:r>
              <a:rPr lang="en-US" sz="1400" b="0" dirty="0" smtClean="0"/>
              <a:t>provide </a:t>
            </a:r>
            <a:r>
              <a:rPr lang="en-US" sz="1400" b="0" dirty="0"/>
              <a:t>tags for industrial use</a:t>
            </a:r>
            <a:br>
              <a:rPr lang="en-US" sz="1400" b="0" dirty="0"/>
            </a:br>
            <a:endParaRPr lang="en-US" sz="1400" b="0" dirty="0"/>
          </a:p>
          <a:p>
            <a:pPr marL="685800" lvl="2" fontAlgn="auto">
              <a:spcAft>
                <a:spcPts val="0"/>
              </a:spcAft>
              <a:buClr>
                <a:schemeClr val="accent1"/>
              </a:buClr>
              <a:buFont typeface="Wingdings" panose="05000000000000000000" pitchFamily="2" charset="2"/>
              <a:buChar char="§"/>
              <a:defRPr/>
            </a:pPr>
            <a:r>
              <a:rPr lang="en-US" sz="1400" b="0" dirty="0"/>
              <a:t>t</a:t>
            </a:r>
            <a:r>
              <a:rPr lang="en-US" sz="1400" b="0" dirty="0" err="1"/>
              <a:t>ransportation</a:t>
            </a:r>
            <a:r>
              <a:rPr lang="en-US" sz="1400" b="0" dirty="0"/>
              <a:t> (rail &amp; aviation), </a:t>
            </a:r>
          </a:p>
          <a:p>
            <a:pPr marL="685800" lvl="2" fontAlgn="auto">
              <a:spcAft>
                <a:spcPts val="0"/>
              </a:spcAft>
              <a:buClr>
                <a:schemeClr val="accent1"/>
              </a:buClr>
              <a:buFont typeface="Wingdings" panose="05000000000000000000" pitchFamily="2" charset="2"/>
              <a:buChar char="§"/>
              <a:defRPr/>
            </a:pPr>
            <a:r>
              <a:rPr lang="en-US" sz="1400" b="0" dirty="0"/>
              <a:t>l</a:t>
            </a:r>
            <a:r>
              <a:rPr lang="en-US" sz="1400" b="0" dirty="0" err="1"/>
              <a:t>ogistic</a:t>
            </a:r>
            <a:r>
              <a:rPr lang="en-US" sz="1400" b="0" dirty="0"/>
              <a:t> applications</a:t>
            </a:r>
          </a:p>
          <a:p>
            <a:pPr marL="685800" lvl="2" fontAlgn="auto">
              <a:spcAft>
                <a:spcPts val="0"/>
              </a:spcAft>
              <a:buClr>
                <a:schemeClr val="accent1"/>
              </a:buClr>
              <a:buFont typeface="Wingdings" panose="05000000000000000000" pitchFamily="2" charset="2"/>
              <a:buChar char="§"/>
              <a:defRPr/>
            </a:pPr>
            <a:r>
              <a:rPr lang="en-US" sz="1400" b="0" dirty="0"/>
              <a:t>m</a:t>
            </a:r>
            <a:r>
              <a:rPr lang="en-US" sz="1400" b="0" dirty="0" err="1"/>
              <a:t>achinery</a:t>
            </a:r>
            <a:r>
              <a:rPr lang="en-US" sz="1400" b="0" dirty="0"/>
              <a:t>/ automation</a:t>
            </a:r>
          </a:p>
          <a:p>
            <a:pPr marL="685800" lvl="2" fontAlgn="auto">
              <a:spcAft>
                <a:spcPts val="0"/>
              </a:spcAft>
              <a:buClr>
                <a:schemeClr val="accent1"/>
              </a:buClr>
              <a:buFont typeface="Wingdings" panose="05000000000000000000" pitchFamily="2" charset="2"/>
              <a:buChar char="§"/>
              <a:defRPr/>
            </a:pPr>
            <a:r>
              <a:rPr lang="en-US" sz="1400" b="0" dirty="0"/>
              <a:t>e</a:t>
            </a:r>
            <a:r>
              <a:rPr lang="en-US" sz="1400" b="0" dirty="0" err="1"/>
              <a:t>nergy</a:t>
            </a:r>
            <a:r>
              <a:rPr lang="en-US" sz="1400" b="0" dirty="0"/>
              <a:t/>
            </a:r>
            <a:br>
              <a:rPr lang="en-US" sz="1400" b="0" dirty="0"/>
            </a:br>
            <a:endParaRPr lang="en-US" sz="1400" b="0" dirty="0"/>
          </a:p>
          <a:p>
            <a:pPr marL="285750" lvl="1" fontAlgn="auto">
              <a:spcAft>
                <a:spcPts val="0"/>
              </a:spcAft>
              <a:buFont typeface="Wingdings" panose="05000000000000000000" pitchFamily="2" charset="2"/>
              <a:buChar char="§"/>
              <a:defRPr/>
            </a:pPr>
            <a:r>
              <a:rPr lang="en-US" sz="1400" b="0" dirty="0"/>
              <a:t>use a variety of chip-manufacturers (NXP, Tego, Alien…) to provide</a:t>
            </a:r>
          </a:p>
          <a:p>
            <a:pPr marL="685800" lvl="2" fontAlgn="auto">
              <a:spcAft>
                <a:spcPts val="0"/>
              </a:spcAft>
              <a:buClr>
                <a:schemeClr val="accent1"/>
              </a:buClr>
              <a:buFont typeface="Wingdings" panose="05000000000000000000" pitchFamily="2" charset="2"/>
              <a:buChar char="§"/>
              <a:defRPr/>
            </a:pPr>
            <a:r>
              <a:rPr lang="en-US" sz="1400" b="0" dirty="0"/>
              <a:t>p</a:t>
            </a:r>
            <a:r>
              <a:rPr lang="en-US" sz="1400" b="0" dirty="0" err="1"/>
              <a:t>ermanent</a:t>
            </a:r>
            <a:r>
              <a:rPr lang="en-US" sz="1400" b="0" dirty="0"/>
              <a:t>-tags</a:t>
            </a:r>
          </a:p>
          <a:p>
            <a:pPr marL="685800" lvl="2" fontAlgn="auto">
              <a:spcAft>
                <a:spcPts val="0"/>
              </a:spcAft>
              <a:buClr>
                <a:schemeClr val="accent1"/>
              </a:buClr>
              <a:buFont typeface="Wingdings" panose="05000000000000000000" pitchFamily="2" charset="2"/>
              <a:buChar char="§"/>
              <a:defRPr/>
            </a:pPr>
            <a:r>
              <a:rPr lang="en-US" sz="1400" b="0" dirty="0"/>
              <a:t>h</a:t>
            </a:r>
            <a:r>
              <a:rPr lang="en-US" sz="1400" b="0" dirty="0" err="1"/>
              <a:t>ard</a:t>
            </a:r>
            <a:r>
              <a:rPr lang="en-US" sz="1400" b="0" dirty="0"/>
              <a:t>-tags for rough &amp; extreme conditions</a:t>
            </a:r>
          </a:p>
          <a:p>
            <a:pPr marL="685800" lvl="2" fontAlgn="auto">
              <a:spcAft>
                <a:spcPts val="0"/>
              </a:spcAft>
              <a:buClr>
                <a:schemeClr val="accent1"/>
              </a:buClr>
              <a:buFont typeface="Wingdings" panose="05000000000000000000" pitchFamily="2" charset="2"/>
              <a:buChar char="§"/>
              <a:defRPr/>
            </a:pPr>
            <a:r>
              <a:rPr lang="en-US" sz="1400" b="0" dirty="0"/>
              <a:t>long life-cycle</a:t>
            </a:r>
          </a:p>
          <a:p>
            <a:pPr marL="822960" indent="-685800" fontAlgn="auto">
              <a:spcAft>
                <a:spcPts val="0"/>
              </a:spcAft>
              <a:buClr>
                <a:schemeClr val="tx1">
                  <a:shade val="95000"/>
                </a:schemeClr>
              </a:buClr>
              <a:buFont typeface="Courier New" panose="02070309020205020404" pitchFamily="49" charset="0"/>
              <a:buChar char="o"/>
              <a:defRPr/>
            </a:pPr>
            <a:endParaRPr lang="en-US" sz="1100" b="0" dirty="0" smtClean="0"/>
          </a:p>
          <a:p>
            <a:pPr marL="285750" lvl="1" fontAlgn="auto">
              <a:spcAft>
                <a:spcPts val="0"/>
              </a:spcAft>
              <a:buFont typeface="Wingdings" panose="05000000000000000000" pitchFamily="2" charset="2"/>
              <a:buChar char="§"/>
              <a:defRPr/>
            </a:pPr>
            <a:r>
              <a:rPr lang="en-US" sz="1400" b="0" dirty="0"/>
              <a:t>own antenna patents</a:t>
            </a:r>
          </a:p>
          <a:p>
            <a:pPr marL="285750" lvl="1" fontAlgn="auto">
              <a:spcAft>
                <a:spcPts val="0"/>
              </a:spcAft>
              <a:buFont typeface="Wingdings" panose="05000000000000000000" pitchFamily="2" charset="2"/>
              <a:buChar char="§"/>
              <a:defRPr/>
            </a:pPr>
            <a:r>
              <a:rPr lang="en-US" sz="1400" b="0" dirty="0"/>
              <a:t>specific technology for 3D- metallized plastic parts for antennas</a:t>
            </a:r>
            <a:br>
              <a:rPr lang="en-US" sz="1400" b="0" dirty="0"/>
            </a:br>
            <a:endParaRPr lang="en-US" sz="1400" b="0" dirty="0"/>
          </a:p>
          <a:p>
            <a:pPr marL="285750" lvl="1" fontAlgn="auto">
              <a:spcAft>
                <a:spcPts val="0"/>
              </a:spcAft>
              <a:buFont typeface="Wingdings" panose="05000000000000000000" pitchFamily="2" charset="2"/>
              <a:buChar char="§"/>
              <a:defRPr/>
            </a:pPr>
            <a:r>
              <a:rPr lang="en-US" sz="1400" b="0" dirty="0"/>
              <a:t>smartlabels are not our business</a:t>
            </a:r>
          </a:p>
        </p:txBody>
      </p:sp>
      <p:pic>
        <p:nvPicPr>
          <p:cNvPr id="29700" name="Picture 2"/>
          <p:cNvPicPr>
            <a:picLocks noChangeAspect="1" noChangeArrowheads="1"/>
          </p:cNvPicPr>
          <p:nvPr/>
        </p:nvPicPr>
        <p:blipFill>
          <a:blip r:embed="rId2"/>
          <a:srcRect/>
          <a:stretch>
            <a:fillRect/>
          </a:stretch>
        </p:blipFill>
        <p:spPr bwMode="auto">
          <a:xfrm>
            <a:off x="6602413" y="4686300"/>
            <a:ext cx="2384425" cy="1835150"/>
          </a:xfrm>
          <a:prstGeom prst="rect">
            <a:avLst/>
          </a:prstGeom>
          <a:noFill/>
          <a:ln w="9525">
            <a:noFill/>
            <a:miter lim="800000"/>
            <a:headEnd/>
            <a:tailEnd/>
          </a:ln>
        </p:spPr>
      </p:pic>
      <p:pic>
        <p:nvPicPr>
          <p:cNvPr id="29701" name="Picture 2"/>
          <p:cNvPicPr>
            <a:picLocks noChangeAspect="1" noChangeArrowheads="1"/>
          </p:cNvPicPr>
          <p:nvPr/>
        </p:nvPicPr>
        <p:blipFill>
          <a:blip r:embed="rId3"/>
          <a:srcRect r="34"/>
          <a:stretch>
            <a:fillRect/>
          </a:stretch>
        </p:blipFill>
        <p:spPr bwMode="auto">
          <a:xfrm>
            <a:off x="6602413" y="1016000"/>
            <a:ext cx="2384425" cy="1741488"/>
          </a:xfrm>
          <a:prstGeom prst="rect">
            <a:avLst/>
          </a:prstGeom>
          <a:noFill/>
          <a:ln w="9525">
            <a:noFill/>
            <a:miter lim="800000"/>
            <a:headEnd/>
            <a:tailEnd/>
          </a:ln>
        </p:spPr>
      </p:pic>
      <p:pic>
        <p:nvPicPr>
          <p:cNvPr id="29702" name="Picture 3"/>
          <p:cNvPicPr>
            <a:picLocks noChangeAspect="1" noChangeArrowheads="1"/>
          </p:cNvPicPr>
          <p:nvPr/>
        </p:nvPicPr>
        <p:blipFill>
          <a:blip r:embed="rId4"/>
          <a:srcRect r="23"/>
          <a:stretch>
            <a:fillRect/>
          </a:stretch>
        </p:blipFill>
        <p:spPr bwMode="auto">
          <a:xfrm>
            <a:off x="6602413" y="2851150"/>
            <a:ext cx="2384425" cy="1712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platzhalter 1"/>
          <p:cNvSpPr>
            <a:spLocks noGrp="1"/>
          </p:cNvSpPr>
          <p:nvPr>
            <p:ph type="body" sz="quarter" idx="19"/>
          </p:nvPr>
        </p:nvSpPr>
        <p:spPr bwMode="auto">
          <a:xfrm>
            <a:off x="436563" y="1300163"/>
            <a:ext cx="8253412" cy="373062"/>
          </a:xfrm>
          <a:noFill/>
          <a:ln>
            <a:miter lim="800000"/>
            <a:headEnd/>
            <a:tailEnd/>
          </a:ln>
        </p:spPr>
        <p:txBody>
          <a:bodyPr vert="horz" wrap="square" numCol="1" anchor="t" anchorCtr="0" compatLnSpc="1">
            <a:prstTxWarp prst="textNoShape">
              <a:avLst/>
            </a:prstTxWarp>
          </a:bodyPr>
          <a:lstStyle/>
          <a:p>
            <a:r>
              <a:rPr lang="en-US" smtClean="0"/>
              <a:t>Aviation project with LTL results in Ha-VIS RFID PT 86 and VT 89 </a:t>
            </a:r>
          </a:p>
        </p:txBody>
      </p:sp>
      <p:sp>
        <p:nvSpPr>
          <p:cNvPr id="3" name="Textplatzhalter 2"/>
          <p:cNvSpPr>
            <a:spLocks noGrp="1"/>
          </p:cNvSpPr>
          <p:nvPr>
            <p:ph type="body" sz="quarter" idx="10"/>
          </p:nvPr>
        </p:nvSpPr>
        <p:spPr>
          <a:xfrm>
            <a:off x="436563" y="1946275"/>
            <a:ext cx="8253412" cy="2625725"/>
          </a:xfrm>
        </p:spPr>
        <p:txBody>
          <a:bodyPr/>
          <a:lstStyle/>
          <a:p>
            <a:pPr fontAlgn="auto">
              <a:spcAft>
                <a:spcPts val="0"/>
              </a:spcAft>
              <a:buFont typeface="Wingdings" pitchFamily="2" charset="2"/>
              <a:buChar char="§"/>
              <a:defRPr/>
            </a:pPr>
            <a:r>
              <a:rPr lang="en-US" b="0" dirty="0" smtClean="0"/>
              <a:t>Together with Lufthansa </a:t>
            </a:r>
            <a:r>
              <a:rPr lang="en-US" b="0" dirty="0" err="1" smtClean="0"/>
              <a:t>Technik</a:t>
            </a:r>
            <a:r>
              <a:rPr lang="en-US" b="0" dirty="0" smtClean="0"/>
              <a:t> and Logistics (LTL) we developed an tag for aviation usage in MRO-Processes (Maintenance, Repair, and Overhaul). </a:t>
            </a:r>
          </a:p>
          <a:p>
            <a:pPr fontAlgn="auto">
              <a:spcAft>
                <a:spcPts val="0"/>
              </a:spcAft>
              <a:defRPr/>
            </a:pPr>
            <a:endParaRPr lang="en-US" b="0" dirty="0" smtClean="0"/>
          </a:p>
          <a:p>
            <a:pPr fontAlgn="auto">
              <a:spcAft>
                <a:spcPts val="0"/>
              </a:spcAft>
              <a:buFont typeface="Wingdings" pitchFamily="2" charset="2"/>
              <a:buChar char="§"/>
              <a:defRPr/>
            </a:pPr>
            <a:r>
              <a:rPr lang="en-US" b="0" dirty="0" smtClean="0"/>
              <a:t>Memory 512 Bit</a:t>
            </a:r>
          </a:p>
          <a:p>
            <a:pPr fontAlgn="auto">
              <a:spcAft>
                <a:spcPts val="0"/>
              </a:spcAft>
              <a:buFont typeface="Wingdings" pitchFamily="2" charset="2"/>
              <a:buChar char="§"/>
              <a:defRPr/>
            </a:pPr>
            <a:r>
              <a:rPr lang="en-US" b="0" dirty="0" smtClean="0"/>
              <a:t>full certification according to RTCA DO 160</a:t>
            </a:r>
          </a:p>
          <a:p>
            <a:pPr fontAlgn="auto">
              <a:spcAft>
                <a:spcPts val="0"/>
              </a:spcAft>
              <a:buFont typeface="Wingdings" pitchFamily="2" charset="2"/>
              <a:buChar char="§"/>
              <a:defRPr/>
            </a:pPr>
            <a:r>
              <a:rPr lang="en-US" b="0" dirty="0" smtClean="0"/>
              <a:t>Various mounting possibilities</a:t>
            </a:r>
          </a:p>
          <a:p>
            <a:pPr fontAlgn="auto">
              <a:spcAft>
                <a:spcPts val="0"/>
              </a:spcAft>
              <a:buFont typeface="Wingdings" pitchFamily="2" charset="2"/>
              <a:buChar char="§"/>
              <a:defRPr/>
            </a:pPr>
            <a:r>
              <a:rPr lang="en-US" b="0" dirty="0" smtClean="0"/>
              <a:t>MID plastic housing (3D antenna)</a:t>
            </a:r>
          </a:p>
          <a:p>
            <a:pPr marL="0" indent="0" fontAlgn="auto">
              <a:spcAft>
                <a:spcPts val="0"/>
              </a:spcAft>
              <a:buFont typeface="Wingdings" pitchFamily="2" charset="2"/>
              <a:buNone/>
              <a:defRPr/>
            </a:pPr>
            <a:endParaRPr lang="en-US" b="0" dirty="0"/>
          </a:p>
        </p:txBody>
      </p:sp>
      <p:pic>
        <p:nvPicPr>
          <p:cNvPr id="30723" name="Picture 2"/>
          <p:cNvPicPr>
            <a:picLocks noChangeAspect="1" noChangeArrowheads="1"/>
          </p:cNvPicPr>
          <p:nvPr/>
        </p:nvPicPr>
        <p:blipFill>
          <a:blip r:embed="rId2"/>
          <a:srcRect/>
          <a:stretch>
            <a:fillRect/>
          </a:stretch>
        </p:blipFill>
        <p:spPr bwMode="auto">
          <a:xfrm>
            <a:off x="2062163" y="4643438"/>
            <a:ext cx="7010400" cy="1554162"/>
          </a:xfrm>
          <a:prstGeom prst="rect">
            <a:avLst/>
          </a:prstGeom>
          <a:noFill/>
          <a:ln w="9525">
            <a:noFill/>
            <a:miter lim="800000"/>
            <a:headEnd/>
            <a:tailEnd/>
          </a:ln>
        </p:spPr>
      </p:pic>
      <p:pic>
        <p:nvPicPr>
          <p:cNvPr id="30724" name="Picture 3" descr="Y:\RFID\Produktfotos\Transponder\VT 86-Befestigungen_RGB01.jpg"/>
          <p:cNvPicPr>
            <a:picLocks noChangeAspect="1" noChangeArrowheads="1"/>
          </p:cNvPicPr>
          <p:nvPr/>
        </p:nvPicPr>
        <p:blipFill>
          <a:blip r:embed="rId3"/>
          <a:srcRect/>
          <a:stretch>
            <a:fillRect/>
          </a:stretch>
        </p:blipFill>
        <p:spPr bwMode="auto">
          <a:xfrm>
            <a:off x="127000" y="4943475"/>
            <a:ext cx="1879600" cy="1254125"/>
          </a:xfrm>
          <a:prstGeom prst="rect">
            <a:avLst/>
          </a:prstGeom>
          <a:noFill/>
          <a:ln w="9525">
            <a:noFill/>
            <a:miter lim="800000"/>
            <a:headEnd/>
            <a:tailEnd/>
          </a:ln>
        </p:spPr>
      </p:pic>
      <p:sp>
        <p:nvSpPr>
          <p:cNvPr id="30725" name="Titel 3"/>
          <p:cNvSpPr>
            <a:spLocks noGrp="1"/>
          </p:cNvSpPr>
          <p:nvPr>
            <p:ph type="title"/>
          </p:nvPr>
        </p:nvSpPr>
        <p:spPr bwMode="auto">
          <a:xfrm>
            <a:off x="436563" y="153988"/>
            <a:ext cx="7542212" cy="355600"/>
          </a:xfrm>
          <a:noFill/>
          <a:ln>
            <a:miter lim="800000"/>
            <a:headEnd/>
            <a:tailEnd/>
          </a:ln>
        </p:spPr>
        <p:txBody>
          <a:bodyPr vert="horz" wrap="square" numCol="1" anchor="t" anchorCtr="0" compatLnSpc="1">
            <a:prstTxWarp prst="textNoShape">
              <a:avLst/>
            </a:prstTxWarp>
          </a:bodyPr>
          <a:lstStyle/>
          <a:p>
            <a:r>
              <a:rPr lang="en-US" smtClean="0"/>
              <a:t>Ha-VIS RFID Transponder</a:t>
            </a: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EN presentation master">
  <a:themeElements>
    <a:clrScheme name="_HARTING">
      <a:dk1>
        <a:srgbClr val="000000"/>
      </a:dk1>
      <a:lt1>
        <a:srgbClr val="FFFFFF"/>
      </a:lt1>
      <a:dk2>
        <a:srgbClr val="000000"/>
      </a:dk2>
      <a:lt2>
        <a:srgbClr val="808080"/>
      </a:lt2>
      <a:accent1>
        <a:srgbClr val="FFC800"/>
      </a:accent1>
      <a:accent2>
        <a:srgbClr val="7575D1"/>
      </a:accent2>
      <a:accent3>
        <a:srgbClr val="82C49D"/>
      </a:accent3>
      <a:accent4>
        <a:srgbClr val="808080"/>
      </a:accent4>
      <a:accent5>
        <a:srgbClr val="A7498E"/>
      </a:accent5>
      <a:accent6>
        <a:srgbClr val="7D7B35"/>
      </a:accent6>
      <a:hlink>
        <a:srgbClr val="009999"/>
      </a:hlink>
      <a:folHlink>
        <a:srgbClr val="99CC00"/>
      </a:folHlink>
    </a:clrScheme>
    <a:fontScheme name="HARTING">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0" indent="0">
          <a:buFontTx/>
          <a:buNone/>
          <a:defRPr dirty="0" smtClean="0"/>
        </a:defPPr>
      </a:lstStyle>
    </a:tx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 presentation master</Template>
  <TotalTime>1</TotalTime>
  <Words>1092</Words>
  <Application>Microsoft Office PowerPoint</Application>
  <PresentationFormat>Экран (4:3)</PresentationFormat>
  <Paragraphs>254</Paragraphs>
  <Slides>30</Slides>
  <Notes>7</Notes>
  <HiddenSlides>1</HiddenSlides>
  <MMClips>0</MMClips>
  <ScaleCrop>false</ScaleCrop>
  <HeadingPairs>
    <vt:vector size="6" baseType="variant">
      <vt:variant>
        <vt:lpstr>Использованные шрифты</vt:lpstr>
      </vt:variant>
      <vt:variant>
        <vt:i4>6</vt:i4>
      </vt:variant>
      <vt:variant>
        <vt:lpstr>Шаблон оформления</vt:lpstr>
      </vt:variant>
      <vt:variant>
        <vt:i4>4</vt:i4>
      </vt:variant>
      <vt:variant>
        <vt:lpstr>Заголовки слайдов</vt:lpstr>
      </vt:variant>
      <vt:variant>
        <vt:i4>30</vt:i4>
      </vt:variant>
    </vt:vector>
  </HeadingPairs>
  <TitlesOfParts>
    <vt:vector size="40" baseType="lpstr">
      <vt:lpstr>Arial</vt:lpstr>
      <vt:lpstr>Calibri</vt:lpstr>
      <vt:lpstr>Wingdings</vt:lpstr>
      <vt:lpstr>Courier New</vt:lpstr>
      <vt:lpstr>CorporateSPro-Regular</vt:lpstr>
      <vt:lpstr>Times</vt:lpstr>
      <vt:lpstr>EN presentation master</vt:lpstr>
      <vt:lpstr>EN presentation master</vt:lpstr>
      <vt:lpstr>EN presentation master</vt:lpstr>
      <vt:lpstr>EN presentation master</vt:lpstr>
      <vt:lpstr>HARTING AutoID  in Production &amp; Logistics  HAIPL  presentation MAKC 28.08.2013 - Moscow</vt:lpstr>
      <vt:lpstr>HARTING the company </vt:lpstr>
      <vt:lpstr>Слайд 3</vt:lpstr>
      <vt:lpstr>Слайд 4</vt:lpstr>
      <vt:lpstr>Integrated Industry „triple strategy“ </vt:lpstr>
      <vt:lpstr>Hardware Transponder &amp; Reader</vt:lpstr>
      <vt:lpstr>Слайд 7</vt:lpstr>
      <vt:lpstr>Ha-VIS RFID Transponder</vt:lpstr>
      <vt:lpstr>Ha-VIS RFID Transponder</vt:lpstr>
      <vt:lpstr>Ha-VIS RFID Transponder</vt:lpstr>
      <vt:lpstr>Ha-VIS RFID Transponder</vt:lpstr>
      <vt:lpstr>Слайд 12</vt:lpstr>
      <vt:lpstr>Слайд 13</vt:lpstr>
      <vt:lpstr>Слайд 14</vt:lpstr>
      <vt:lpstr>Solutions</vt:lpstr>
      <vt:lpstr>General Goals I</vt:lpstr>
      <vt:lpstr>General Goals II</vt:lpstr>
      <vt:lpstr>Integrated Auto-ID Solutions</vt:lpstr>
      <vt:lpstr>Ha-VIS Middleware ALE 1.1 </vt:lpstr>
      <vt:lpstr>Слайд 20</vt:lpstr>
      <vt:lpstr>HARTING Auto-ID-solutions</vt:lpstr>
      <vt:lpstr>customer projects</vt:lpstr>
      <vt:lpstr>eKanban in pressure molding manufacturing</vt:lpstr>
      <vt:lpstr>Kanban-/planning-board: old vs. new </vt:lpstr>
      <vt:lpstr>Слайд 25</vt:lpstr>
      <vt:lpstr>solution for assembly and maintenance  </vt:lpstr>
      <vt:lpstr>Expertise in solutions</vt:lpstr>
      <vt:lpstr>Advantages of Auto-ID</vt:lpstr>
      <vt:lpstr>AutoID-solutions from HARTING</vt:lpstr>
      <vt:lpstr>Слайд 30</vt:lpstr>
    </vt:vector>
  </TitlesOfParts>
  <Company>HARTING KGaA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Schmidt, Axel</dc:creator>
  <cp:lastModifiedBy>Юрий</cp:lastModifiedBy>
  <cp:revision>121</cp:revision>
  <dcterms:created xsi:type="dcterms:W3CDTF">2013-08-08T04:55:58Z</dcterms:created>
  <dcterms:modified xsi:type="dcterms:W3CDTF">2013-10-09T14:05:18Z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2707606</vt:lpwstr>
  </property>
  <property fmtid="{D5CDD505-2E9C-101B-9397-08002B2CF9AE}" pid="3" name="NXPowerLiteSettings">
    <vt:lpwstr>E6000400038000</vt:lpwstr>
  </property>
  <property fmtid="{D5CDD505-2E9C-101B-9397-08002B2CF9AE}" pid="4" name="NXPowerLiteVersion">
    <vt:lpwstr>D4.3.1</vt:lpwstr>
  </property>
</Properties>
</file>